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  <p:sldMasterId id="2147483744" r:id="rId2"/>
    <p:sldMasterId id="2147483761" r:id="rId3"/>
  </p:sldMasterIdLst>
  <p:notesMasterIdLst>
    <p:notesMasterId r:id="rId44"/>
  </p:notesMasterIdLst>
  <p:sldIdLst>
    <p:sldId id="256" r:id="rId4"/>
    <p:sldId id="1186" r:id="rId5"/>
    <p:sldId id="1046" r:id="rId6"/>
    <p:sldId id="1166" r:id="rId7"/>
    <p:sldId id="1093" r:id="rId8"/>
    <p:sldId id="1055" r:id="rId9"/>
    <p:sldId id="1054" r:id="rId10"/>
    <p:sldId id="1062" r:id="rId11"/>
    <p:sldId id="1168" r:id="rId12"/>
    <p:sldId id="1169" r:id="rId13"/>
    <p:sldId id="1048" r:id="rId14"/>
    <p:sldId id="1081" r:id="rId15"/>
    <p:sldId id="1108" r:id="rId16"/>
    <p:sldId id="1109" r:id="rId17"/>
    <p:sldId id="1110" r:id="rId18"/>
    <p:sldId id="1111" r:id="rId19"/>
    <p:sldId id="1112" r:id="rId20"/>
    <p:sldId id="1102" r:id="rId21"/>
    <p:sldId id="1082" r:id="rId22"/>
    <p:sldId id="1103" r:id="rId23"/>
    <p:sldId id="1104" r:id="rId24"/>
    <p:sldId id="1105" r:id="rId25"/>
    <p:sldId id="1106" r:id="rId26"/>
    <p:sldId id="1107" r:id="rId27"/>
    <p:sldId id="1187" r:id="rId28"/>
    <p:sldId id="1170" r:id="rId29"/>
    <p:sldId id="1172" r:id="rId30"/>
    <p:sldId id="1173" r:id="rId31"/>
    <p:sldId id="1174" r:id="rId32"/>
    <p:sldId id="1175" r:id="rId33"/>
    <p:sldId id="1176" r:id="rId34"/>
    <p:sldId id="1177" r:id="rId35"/>
    <p:sldId id="1178" r:id="rId36"/>
    <p:sldId id="1179" r:id="rId37"/>
    <p:sldId id="1180" r:id="rId38"/>
    <p:sldId id="1181" r:id="rId39"/>
    <p:sldId id="1182" r:id="rId40"/>
    <p:sldId id="1183" r:id="rId41"/>
    <p:sldId id="1184" r:id="rId42"/>
    <p:sldId id="1185" r:id="rId43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  <a:srgbClr val="AAB0B5"/>
    <a:srgbClr val="EE3539"/>
    <a:srgbClr val="3A9349"/>
    <a:srgbClr val="50A61C"/>
    <a:srgbClr val="01A7EE"/>
    <a:srgbClr val="7BA5CF"/>
    <a:srgbClr val="0050A3"/>
    <a:srgbClr val="FFFFFF"/>
    <a:srgbClr val="3B77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49" autoAdjust="0"/>
    <p:restoredTop sz="93886" autoAdjust="0"/>
  </p:normalViewPr>
  <p:slideViewPr>
    <p:cSldViewPr snapToGrid="0">
      <p:cViewPr varScale="1">
        <p:scale>
          <a:sx n="88" d="100"/>
          <a:sy n="88" d="100"/>
        </p:scale>
        <p:origin x="258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62A17EED-50C4-416F-84DE-ECE862870B7A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6009EB05-AD06-4DE4-8B62-34704B74E2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8645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b="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半导体研究公司（</a:t>
            </a:r>
            <a:r>
              <a:rPr lang="en-US" altLang="zh-CN" sz="1200" b="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Semiconductor Research Corporation </a:t>
            </a:r>
            <a:r>
              <a:rPr lang="zh-CN" altLang="zh-CN" sz="1200" b="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，简称</a:t>
            </a:r>
            <a:r>
              <a:rPr lang="en-US" altLang="zh-CN" sz="1200" b="0" dirty="0" smtClean="0">
                <a:solidFill>
                  <a:schemeClr val="tx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SRC)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ECCS(Electrical, Communications and Cyber Systems:</a:t>
            </a:r>
            <a:r>
              <a:rPr lang="zh-CN" altLang="en-US" b="1" dirty="0" smtClean="0"/>
              <a:t>电力、 通信和网络系统 部门</a:t>
            </a:r>
            <a:r>
              <a:rPr lang="en-US" altLang="zh-CN" sz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09EB05-AD06-4DE4-8B62-34704B74E235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32972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挑战：数据来源从哪里来？</a:t>
            </a:r>
            <a:endParaRPr lang="en-US" altLang="zh-CN" b="1" dirty="0" smtClean="0"/>
          </a:p>
          <a:p>
            <a:r>
              <a:rPr lang="zh-CN" altLang="en-US" b="1" dirty="0" smtClean="0"/>
              <a:t>传统的搜：只是从网页上爬取数据；</a:t>
            </a:r>
            <a:endParaRPr lang="en-US" altLang="zh-CN" b="1" dirty="0" smtClean="0"/>
          </a:p>
          <a:p>
            <a:r>
              <a:rPr lang="zh-CN" altLang="en-US" b="1" dirty="0" smtClean="0"/>
              <a:t>现在的搜：数据要公开，物联网、社交网络、互联网、时空数据、企业、运营商等，交通流量、银行、医院，需要开放。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D1403C-FE3F-49C6-A246-EC84DD73CC4D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649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挑战：数据来源从哪里来？</a:t>
            </a:r>
            <a:endParaRPr lang="en-US" altLang="zh-CN" b="1" dirty="0" smtClean="0"/>
          </a:p>
          <a:p>
            <a:r>
              <a:rPr lang="zh-CN" altLang="en-US" b="1" dirty="0" smtClean="0"/>
              <a:t>传统的搜：只是从网页上爬取数据；</a:t>
            </a:r>
            <a:endParaRPr lang="en-US" altLang="zh-CN" b="1" dirty="0" smtClean="0"/>
          </a:p>
          <a:p>
            <a:r>
              <a:rPr lang="zh-CN" altLang="en-US" b="1" dirty="0" smtClean="0"/>
              <a:t>现在的搜：数据要公开，物联网、社交网络、互联网、时空数据、企业、运营商等，交通流量、银行、医院，需要开放。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D1403C-FE3F-49C6-A246-EC84DD73CC4D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7637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kern="0" dirty="0" smtClean="0">
                <a:solidFill>
                  <a:prstClr val="black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指在面向泛在网络空间中的人、物体和信息，在正确理解用户意图基础上的，基于从网络空间大数据获取的知识，给出满足用户需求的智慧解答。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D1403C-FE3F-49C6-A246-EC84DD73CC4D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48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占领信息技术制高点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互联网，核心路由器，  巨大的市场，政治、经济效益，对安全的威胁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引领技术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F4423-680C-4885-BDE7-73EA0D8869F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628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smtClean="0"/>
              <a:t>NSF</a:t>
            </a:r>
            <a:r>
              <a:rPr lang="en-US" altLang="zh-CN" b="1" dirty="0" smtClean="0">
                <a:sym typeface="Wingdings" panose="05000000000000000000" pitchFamily="2" charset="2"/>
              </a:rPr>
              <a:t>:</a:t>
            </a:r>
            <a:r>
              <a:rPr lang="en-US" altLang="zh-CN" dirty="0" smtClean="0">
                <a:sym typeface="Wingdings" panose="05000000000000000000" pitchFamily="2" charset="2"/>
              </a:rPr>
              <a:t> </a:t>
            </a:r>
            <a:r>
              <a:rPr lang="en-US" altLang="zh-CN" b="0" dirty="0" smtClean="0"/>
              <a:t>National Science Foundation(</a:t>
            </a:r>
            <a:r>
              <a:rPr lang="zh-CN" altLang="en-US" b="0" dirty="0" smtClean="0"/>
              <a:t>国家自然科学基金</a:t>
            </a:r>
            <a:r>
              <a:rPr lang="en-US" altLang="zh-CN" b="0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 smtClean="0"/>
              <a:t>DOC:</a:t>
            </a:r>
            <a:r>
              <a:rPr lang="en-US" altLang="zh-CN" dirty="0" err="1" smtClean="0"/>
              <a:t>Department</a:t>
            </a:r>
            <a:r>
              <a:rPr lang="en-US" altLang="zh-CN" dirty="0" smtClean="0"/>
              <a:t> of Commerce </a:t>
            </a:r>
            <a:r>
              <a:rPr lang="en-US" altLang="zh-CN" b="0" dirty="0" smtClean="0"/>
              <a:t>(</a:t>
            </a:r>
            <a:r>
              <a:rPr lang="zh-CN" altLang="en-US" b="0" dirty="0" smtClean="0"/>
              <a:t>美国商务部</a:t>
            </a:r>
            <a:r>
              <a:rPr lang="en-US" altLang="zh-CN" b="0" dirty="0" smtClean="0"/>
              <a:t>)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 err="1" smtClean="0"/>
              <a:t>NSIT:</a:t>
            </a:r>
            <a:r>
              <a:rPr lang="en-US" altLang="zh-CN" dirty="0" err="1" smtClean="0"/>
              <a:t>National</a:t>
            </a:r>
            <a:r>
              <a:rPr lang="en-US" altLang="zh-CN" dirty="0" smtClean="0"/>
              <a:t> Institute of Standards and Technology</a:t>
            </a:r>
            <a:r>
              <a:rPr lang="zh-CN" altLang="en-US" dirty="0" smtClean="0"/>
              <a:t>（美国国家标准与技术研究院）</a:t>
            </a:r>
            <a:endParaRPr lang="en-US" altLang="zh-CN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DOD:Department</a:t>
            </a:r>
            <a:r>
              <a:rPr lang="en-US" altLang="zh-CN" dirty="0" smtClean="0"/>
              <a:t> of Defense(</a:t>
            </a:r>
            <a:r>
              <a:rPr lang="zh-CN" altLang="en-US" dirty="0" smtClean="0"/>
              <a:t>美国国防部</a:t>
            </a:r>
            <a:r>
              <a:rPr lang="en-US" altLang="zh-CN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DOE:Department</a:t>
            </a:r>
            <a:r>
              <a:rPr lang="en-US" altLang="zh-CN" dirty="0" smtClean="0"/>
              <a:t> of Energy(</a:t>
            </a:r>
            <a:r>
              <a:rPr lang="zh-CN" altLang="en-US" dirty="0" smtClean="0"/>
              <a:t>美国能源部</a:t>
            </a:r>
            <a:r>
              <a:rPr lang="en-US" altLang="zh-CN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DOT:Department</a:t>
            </a:r>
            <a:r>
              <a:rPr lang="en-US" altLang="zh-CN" dirty="0" smtClean="0"/>
              <a:t> of Transportation(</a:t>
            </a:r>
            <a:r>
              <a:rPr lang="zh-CN" altLang="en-US" dirty="0" smtClean="0"/>
              <a:t>美国交通部</a:t>
            </a:r>
            <a:r>
              <a:rPr lang="en-US" altLang="zh-CN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USDA:United</a:t>
            </a:r>
            <a:r>
              <a:rPr lang="en-US" altLang="zh-CN" dirty="0" smtClean="0"/>
              <a:t> States Department of Agriculture(</a:t>
            </a:r>
            <a:r>
              <a:rPr lang="zh-CN" altLang="en-US" dirty="0" smtClean="0"/>
              <a:t>美国农业部</a:t>
            </a:r>
            <a:r>
              <a:rPr lang="en-US" altLang="zh-CN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 smtClean="0"/>
              <a:t>NIH:National</a:t>
            </a:r>
            <a:r>
              <a:rPr lang="en-US" altLang="zh-CN" dirty="0" smtClean="0"/>
              <a:t> Institutes of Health(</a:t>
            </a:r>
            <a:r>
              <a:rPr lang="zh-CN" altLang="en-US" dirty="0" smtClean="0"/>
              <a:t>美国国立卫生研究院</a:t>
            </a:r>
            <a:r>
              <a:rPr lang="en-US" altLang="zh-CN" dirty="0" smtClean="0"/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b="1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09EB05-AD06-4DE4-8B62-34704B74E235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60941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53333-D9FC-497C-A63E-88EBB8DF03B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825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53333-D9FC-497C-A63E-88EBB8DF03B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6090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面对目前网络技术的发展，传统的搜索引擎难以满足发展的网络</a:t>
            </a:r>
            <a:endParaRPr lang="en-US" altLang="zh-CN" dirty="0" smtClean="0"/>
          </a:p>
          <a:p>
            <a:r>
              <a:rPr lang="en-US" altLang="zh-CN" dirty="0" smtClean="0"/>
              <a:t>1.0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algn="l">
              <a:buFontTx/>
              <a:buNone/>
            </a:pPr>
            <a:r>
              <a:rPr lang="en-US" altLang="en-US" b="1" dirty="0" smtClean="0">
                <a:solidFill>
                  <a:schemeClr val="tx1"/>
                </a:solidFill>
              </a:rPr>
              <a:t>Web1.0</a:t>
            </a:r>
            <a:r>
              <a:rPr lang="zh-CN" altLang="en-US" b="1" dirty="0" smtClean="0">
                <a:solidFill>
                  <a:schemeClr val="tx1"/>
                </a:solidFill>
              </a:rPr>
              <a:t>就好像是个图书馆，它可以为人们提供信息，但是人们却无法添加或更改信息；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l">
              <a:buFontTx/>
              <a:buNone/>
            </a:pPr>
            <a:r>
              <a:rPr lang="en-US" altLang="zh-CN" b="1" dirty="0" smtClean="0">
                <a:solidFill>
                  <a:schemeClr val="tx1"/>
                </a:solidFill>
              </a:rPr>
              <a:t>2.0</a:t>
            </a:r>
          </a:p>
          <a:p>
            <a:pPr algn="l">
              <a:buFontTx/>
              <a:buNone/>
            </a:pP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而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Web2.0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则更像是个朋友圈或社交圈，它也可以为人们提供信息，但同时人们也可以通过它进行交流，并获得更丰富的体验</a:t>
            </a:r>
            <a:endParaRPr lang="en-US" altLang="zh-CN" sz="1200" b="1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l">
              <a:buFontTx/>
              <a:buNone/>
            </a:pPr>
            <a:r>
              <a:rPr lang="en-US" altLang="zh-CN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3.0</a:t>
            </a:r>
          </a:p>
          <a:p>
            <a:pPr algn="l">
              <a:buFontTx/>
              <a:buNone/>
            </a:pP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用户就好像多了一个私人助理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事实上，它对您的所有个人信息都了如指掌，并能在互联网上搜集所有相关信息来回答您提出的任何问题。很多人把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Web3.0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比作一个大型数据库。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Web2.0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利用互联网实现了人与人之间的交流，而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Web3.0</a:t>
            </a:r>
            <a:r>
              <a:rPr lang="zh-CN" alt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将利用互联网在信息与信息之间建起一座桥梁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pPr algn="l">
              <a:buFontTx/>
              <a:buNone/>
            </a:pPr>
            <a:endParaRPr lang="zh-CN" altLang="en-US" b="1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EF4423-680C-4885-BDE7-73EA0D8869F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488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D1403C-FE3F-49C6-A246-EC84DD73CC4D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1709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挑战：数据来源从哪里来？</a:t>
            </a:r>
            <a:endParaRPr lang="en-US" altLang="zh-CN" b="1" dirty="0" smtClean="0"/>
          </a:p>
          <a:p>
            <a:r>
              <a:rPr lang="zh-CN" altLang="en-US" b="1" dirty="0" smtClean="0"/>
              <a:t>传统的搜：只是从网页上爬取数据；</a:t>
            </a:r>
            <a:endParaRPr lang="en-US" altLang="zh-CN" b="1" dirty="0" smtClean="0"/>
          </a:p>
          <a:p>
            <a:r>
              <a:rPr lang="zh-CN" altLang="en-US" b="1" dirty="0" smtClean="0"/>
              <a:t>现在的搜：数据要公开，物联网、社交网络、互联网、时空数据、企业、运营商等，交通流量、银行、医院，需要开放。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D1403C-FE3F-49C6-A246-EC84DD73CC4D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80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挑战：数据来源从哪里来？</a:t>
            </a:r>
            <a:endParaRPr lang="en-US" altLang="zh-CN" b="1" dirty="0" smtClean="0"/>
          </a:p>
          <a:p>
            <a:r>
              <a:rPr lang="zh-CN" altLang="en-US" b="1" dirty="0" smtClean="0"/>
              <a:t>传统的搜：只是从网页上爬取数据；</a:t>
            </a:r>
            <a:endParaRPr lang="en-US" altLang="zh-CN" b="1" dirty="0" smtClean="0"/>
          </a:p>
          <a:p>
            <a:r>
              <a:rPr lang="zh-CN" altLang="en-US" b="1" dirty="0" smtClean="0"/>
              <a:t>现在的搜：数据要公开，物联网、社交网络、互联网、时空数据、企业、运营商等，交通流量、银行、医院，需要开放。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D1403C-FE3F-49C6-A246-EC84DD73CC4D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5128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挑战：数据来源从哪里来？</a:t>
            </a:r>
            <a:endParaRPr lang="en-US" altLang="zh-CN" b="1" dirty="0" smtClean="0"/>
          </a:p>
          <a:p>
            <a:r>
              <a:rPr lang="zh-CN" altLang="en-US" b="1" dirty="0" smtClean="0"/>
              <a:t>传统的搜：只是从网页上爬取数据；</a:t>
            </a:r>
            <a:endParaRPr lang="en-US" altLang="zh-CN" b="1" dirty="0" smtClean="0"/>
          </a:p>
          <a:p>
            <a:r>
              <a:rPr lang="zh-CN" altLang="en-US" b="1" dirty="0" smtClean="0"/>
              <a:t>现在的搜：数据要公开，物联网、社交网络、互联网、时空数据、企业、运营商等，交通流量、银行、医院，需要开放。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D1403C-FE3F-49C6-A246-EC84DD73CC4D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006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56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454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274638"/>
            <a:ext cx="2195513" cy="58912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274638"/>
            <a:ext cx="6437312" cy="58912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7824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1064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173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231462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1268413"/>
            <a:ext cx="4316412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316413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187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14731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44050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534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858450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672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670339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5619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0" y="274638"/>
            <a:ext cx="2195513" cy="58912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79388" y="274638"/>
            <a:ext cx="6437312" cy="58912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2331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标题，文本与剪贴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1268413"/>
            <a:ext cx="4316412" cy="48974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剪贴画占位符 3"/>
          <p:cNvSpPr>
            <a:spLocks noGrp="1"/>
          </p:cNvSpPr>
          <p:nvPr>
            <p:ph type="clipArt" sz="half" idx="2"/>
          </p:nvPr>
        </p:nvSpPr>
        <p:spPr>
          <a:xfrm>
            <a:off x="4648200" y="1268413"/>
            <a:ext cx="4316413" cy="4897437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单击图标添加联机映像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928892078"/>
      </p:ext>
    </p:extLst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Media" preserve="1">
  <p:cSld name="标题，文本与媒体剪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79388" y="1268413"/>
            <a:ext cx="4316412" cy="48974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媒体占位符 3"/>
          <p:cNvSpPr>
            <a:spLocks noGrp="1"/>
          </p:cNvSpPr>
          <p:nvPr>
            <p:ph type="media" sz="half" idx="2"/>
          </p:nvPr>
        </p:nvSpPr>
        <p:spPr>
          <a:xfrm>
            <a:off x="4648200" y="1268413"/>
            <a:ext cx="4316413" cy="4897437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单击图标添加媒体</a:t>
            </a:r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55776447"/>
      </p:ext>
    </p:extLst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1371600"/>
            <a:ext cx="72390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762000" y="2286000"/>
            <a:ext cx="7239000" cy="3810000"/>
          </a:xfrm>
        </p:spPr>
        <p:txBody>
          <a:bodyPr/>
          <a:lstStyle/>
          <a:p>
            <a:pPr lvl="0"/>
            <a:r>
              <a:rPr lang="zh-CN" altLang="en-US" noProof="0" smtClean="0"/>
              <a:t>单击图标添加图表</a:t>
            </a:r>
            <a:endParaRPr lang="zh-CN" altLang="en-US" noProof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953000" y="6248400"/>
            <a:ext cx="18288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72390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D7834B87-9859-4594-8831-7420E09C26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6302050"/>
      </p:ext>
    </p:extLst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剪去同侧角的矩形 5"/>
          <p:cNvSpPr/>
          <p:nvPr/>
        </p:nvSpPr>
        <p:spPr bwMode="auto">
          <a:xfrm>
            <a:off x="323850" y="1063625"/>
            <a:ext cx="1944688" cy="401638"/>
          </a:xfrm>
          <a:prstGeom prst="snip2Same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安全问题</a:t>
            </a:r>
          </a:p>
        </p:txBody>
      </p:sp>
      <p:sp>
        <p:nvSpPr>
          <p:cNvPr id="5" name="剪去同侧角的矩形 6"/>
          <p:cNvSpPr/>
          <p:nvPr/>
        </p:nvSpPr>
        <p:spPr bwMode="auto">
          <a:xfrm>
            <a:off x="2411413" y="1063625"/>
            <a:ext cx="1944687" cy="401638"/>
          </a:xfrm>
          <a:prstGeom prst="snip2Same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相关研究</a:t>
            </a:r>
          </a:p>
        </p:txBody>
      </p:sp>
      <p:sp>
        <p:nvSpPr>
          <p:cNvPr id="6" name="矩形 3"/>
          <p:cNvSpPr/>
          <p:nvPr/>
        </p:nvSpPr>
        <p:spPr bwMode="auto">
          <a:xfrm>
            <a:off x="250825" y="1501775"/>
            <a:ext cx="8713788" cy="46640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529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剪去同侧角的矩形 5"/>
          <p:cNvSpPr/>
          <p:nvPr/>
        </p:nvSpPr>
        <p:spPr bwMode="auto">
          <a:xfrm>
            <a:off x="323850" y="1063625"/>
            <a:ext cx="1944688" cy="401638"/>
          </a:xfrm>
          <a:prstGeom prst="snip2Same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安全问题</a:t>
            </a:r>
          </a:p>
        </p:txBody>
      </p:sp>
      <p:sp>
        <p:nvSpPr>
          <p:cNvPr id="5" name="剪去同侧角的矩形 6"/>
          <p:cNvSpPr/>
          <p:nvPr/>
        </p:nvSpPr>
        <p:spPr bwMode="auto">
          <a:xfrm>
            <a:off x="2411413" y="1063625"/>
            <a:ext cx="1944687" cy="401638"/>
          </a:xfrm>
          <a:prstGeom prst="snip2Same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eaLnBrk="1" hangingPunct="1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相关研究</a:t>
            </a:r>
          </a:p>
        </p:txBody>
      </p:sp>
      <p:sp>
        <p:nvSpPr>
          <p:cNvPr id="6" name="矩形 3"/>
          <p:cNvSpPr/>
          <p:nvPr/>
        </p:nvSpPr>
        <p:spPr bwMode="auto">
          <a:xfrm>
            <a:off x="250825" y="1501775"/>
            <a:ext cx="8713788" cy="46640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03956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4622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464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816506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剪去同侧角的矩形 5"/>
          <p:cNvSpPr/>
          <p:nvPr/>
        </p:nvSpPr>
        <p:spPr bwMode="auto">
          <a:xfrm>
            <a:off x="323850" y="1063625"/>
            <a:ext cx="1944688" cy="401638"/>
          </a:xfrm>
          <a:prstGeom prst="snip2Same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安全问题</a:t>
            </a:r>
          </a:p>
        </p:txBody>
      </p:sp>
      <p:sp>
        <p:nvSpPr>
          <p:cNvPr id="5" name="剪去同侧角的矩形 6"/>
          <p:cNvSpPr/>
          <p:nvPr/>
        </p:nvSpPr>
        <p:spPr bwMode="auto">
          <a:xfrm>
            <a:off x="2411413" y="1063625"/>
            <a:ext cx="1944687" cy="401638"/>
          </a:xfrm>
          <a:prstGeom prst="snip2Same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>
                    <a:lumMod val="65000"/>
                  </a:prstClr>
                </a:solidFill>
                <a:latin typeface="微软雅黑" pitchFamily="34" charset="-122"/>
                <a:ea typeface="微软雅黑" pitchFamily="34" charset="-122"/>
              </a:rPr>
              <a:t>相关研究</a:t>
            </a:r>
          </a:p>
        </p:txBody>
      </p:sp>
      <p:sp>
        <p:nvSpPr>
          <p:cNvPr id="6" name="矩形 3"/>
          <p:cNvSpPr/>
          <p:nvPr/>
        </p:nvSpPr>
        <p:spPr bwMode="auto">
          <a:xfrm>
            <a:off x="250825" y="1501775"/>
            <a:ext cx="8713788" cy="46640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194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剪去同侧角的矩形 5"/>
          <p:cNvSpPr/>
          <p:nvPr/>
        </p:nvSpPr>
        <p:spPr bwMode="auto">
          <a:xfrm>
            <a:off x="323850" y="1063625"/>
            <a:ext cx="1944688" cy="401638"/>
          </a:xfrm>
          <a:prstGeom prst="snip2Same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white">
                    <a:lumMod val="65000"/>
                  </a:prstClr>
                </a:solidFill>
                <a:latin typeface="微软雅黑" pitchFamily="34" charset="-122"/>
                <a:ea typeface="微软雅黑" pitchFamily="34" charset="-122"/>
              </a:rPr>
              <a:t>安全问题</a:t>
            </a:r>
          </a:p>
        </p:txBody>
      </p:sp>
      <p:sp>
        <p:nvSpPr>
          <p:cNvPr id="5" name="剪去同侧角的矩形 6"/>
          <p:cNvSpPr/>
          <p:nvPr/>
        </p:nvSpPr>
        <p:spPr bwMode="auto">
          <a:xfrm>
            <a:off x="2411413" y="1063625"/>
            <a:ext cx="1944687" cy="401638"/>
          </a:xfrm>
          <a:prstGeom prst="snip2SameRect">
            <a:avLst/>
          </a:prstGeom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相关研究</a:t>
            </a:r>
          </a:p>
        </p:txBody>
      </p:sp>
      <p:sp>
        <p:nvSpPr>
          <p:cNvPr id="6" name="矩形 3"/>
          <p:cNvSpPr/>
          <p:nvPr/>
        </p:nvSpPr>
        <p:spPr bwMode="auto">
          <a:xfrm>
            <a:off x="250825" y="1501775"/>
            <a:ext cx="8713788" cy="46640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567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D620A927-F83F-49BF-B467-C8E66D671CF7}" type="datetime1">
              <a:rPr lang="zh-CN" altLang="en-US"/>
              <a:pPr>
                <a:defRPr/>
              </a:pPr>
              <a:t>2015/12/27</a:t>
            </a:fld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D760223-8876-41A5-862A-F19D4E2907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56691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6"/>
          <p:cNvSpPr/>
          <p:nvPr/>
        </p:nvSpPr>
        <p:spPr bwMode="auto">
          <a:xfrm>
            <a:off x="250825" y="1125538"/>
            <a:ext cx="5329238" cy="368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  <a:defRPr/>
            </a:pP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3"/>
          <p:cNvSpPr/>
          <p:nvPr/>
        </p:nvSpPr>
        <p:spPr bwMode="auto">
          <a:xfrm>
            <a:off x="250825" y="1628775"/>
            <a:ext cx="8642350" cy="4752975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 dirty="0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2"/>
          </p:nvPr>
        </p:nvSpPr>
        <p:spPr>
          <a:xfrm>
            <a:off x="611188" y="1124809"/>
            <a:ext cx="4681537" cy="369887"/>
          </a:xfrm>
        </p:spPr>
        <p:txBody>
          <a:bodyPr/>
          <a:lstStyle>
            <a:lvl1pPr marL="0" indent="0">
              <a:buNone/>
              <a:defRPr sz="2000">
                <a:solidFill>
                  <a:srgbClr val="C00000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10"/>
          </p:nvPr>
        </p:nvSpPr>
        <p:spPr>
          <a:xfrm>
            <a:off x="395288" y="1700808"/>
            <a:ext cx="8353176" cy="4608512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3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 6"/>
          <p:cNvSpPr/>
          <p:nvPr/>
        </p:nvSpPr>
        <p:spPr bwMode="auto">
          <a:xfrm>
            <a:off x="250825" y="1125538"/>
            <a:ext cx="5329238" cy="368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  <a:defRPr/>
            </a:pP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2"/>
          </p:nvPr>
        </p:nvSpPr>
        <p:spPr>
          <a:xfrm>
            <a:off x="611188" y="1124809"/>
            <a:ext cx="4681537" cy="369887"/>
          </a:xfrm>
        </p:spPr>
        <p:txBody>
          <a:bodyPr/>
          <a:lstStyle>
            <a:lvl1pPr marL="0" indent="0">
              <a:buNone/>
              <a:defRPr sz="2000">
                <a:solidFill>
                  <a:srgbClr val="C00000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493487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第二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6"/>
          <p:cNvSpPr/>
          <p:nvPr/>
        </p:nvSpPr>
        <p:spPr bwMode="auto">
          <a:xfrm>
            <a:off x="250825" y="1773238"/>
            <a:ext cx="5329238" cy="3683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  <a:defRPr/>
            </a:pP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3"/>
          <p:cNvSpPr/>
          <p:nvPr/>
        </p:nvSpPr>
        <p:spPr bwMode="auto">
          <a:xfrm>
            <a:off x="250825" y="2276475"/>
            <a:ext cx="8642350" cy="3744913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395288" y="2348880"/>
            <a:ext cx="8353176" cy="237576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1"/>
          </p:nvPr>
        </p:nvSpPr>
        <p:spPr>
          <a:xfrm>
            <a:off x="395288" y="4796805"/>
            <a:ext cx="8353425" cy="107950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2"/>
          </p:nvPr>
        </p:nvSpPr>
        <p:spPr>
          <a:xfrm>
            <a:off x="611188" y="1762969"/>
            <a:ext cx="4681537" cy="369887"/>
          </a:xfrm>
        </p:spPr>
        <p:txBody>
          <a:bodyPr/>
          <a:lstStyle>
            <a:lvl1pPr marL="0" indent="0">
              <a:buNone/>
              <a:defRPr sz="2000">
                <a:solidFill>
                  <a:srgbClr val="C00000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668760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第二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6"/>
          <p:cNvSpPr/>
          <p:nvPr/>
        </p:nvSpPr>
        <p:spPr bwMode="auto">
          <a:xfrm>
            <a:off x="250825" y="1773238"/>
            <a:ext cx="8642350" cy="3683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marL="285750" indent="-285750" eaLnBrk="1" fontAlgn="auto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u"/>
              <a:defRPr/>
            </a:pPr>
            <a:r>
              <a:rPr lang="en-US" altLang="zh-CN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3"/>
          <p:cNvSpPr/>
          <p:nvPr/>
        </p:nvSpPr>
        <p:spPr bwMode="auto">
          <a:xfrm>
            <a:off x="250825" y="2276475"/>
            <a:ext cx="8642350" cy="3744913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395288" y="2348880"/>
            <a:ext cx="8353176" cy="237576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1"/>
          </p:nvPr>
        </p:nvSpPr>
        <p:spPr>
          <a:xfrm>
            <a:off x="395288" y="4796805"/>
            <a:ext cx="8353425" cy="1079500"/>
          </a:xfr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none"/>
        </p:style>
        <p:txBody>
          <a:bodyPr anchor="ctr"/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sz="quarter" idx="12"/>
          </p:nvPr>
        </p:nvSpPr>
        <p:spPr>
          <a:xfrm>
            <a:off x="611188" y="1762969"/>
            <a:ext cx="4681537" cy="369887"/>
          </a:xfrm>
        </p:spPr>
        <p:txBody>
          <a:bodyPr/>
          <a:lstStyle>
            <a:lvl1pPr marL="0" indent="0">
              <a:buNone/>
              <a:defRPr sz="2000">
                <a:solidFill>
                  <a:srgbClr val="C00000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556200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026575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4988900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14436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1268413"/>
            <a:ext cx="4316412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68413"/>
            <a:ext cx="4316413" cy="48974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25126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461071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36645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358212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0645430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8178666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4174173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467266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3"/>
          <p:cNvSpPr/>
          <p:nvPr/>
        </p:nvSpPr>
        <p:spPr bwMode="auto">
          <a:xfrm>
            <a:off x="250825" y="1557338"/>
            <a:ext cx="8713788" cy="4651375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8"/>
          <p:cNvSpPr>
            <a:spLocks noGrp="1"/>
          </p:cNvSpPr>
          <p:nvPr>
            <p:ph sz="quarter" idx="11"/>
          </p:nvPr>
        </p:nvSpPr>
        <p:spPr>
          <a:xfrm>
            <a:off x="323528" y="1628800"/>
            <a:ext cx="8568952" cy="792088"/>
          </a:xfrm>
          <a:solidFill>
            <a:schemeClr val="bg1"/>
          </a:solidFill>
          <a:ln w="1905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15517"/>
            <a:ext cx="5329288" cy="369267"/>
          </a:xfr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77784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6" y="4406907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6" y="290672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D1D6A567-F1E2-426D-8A95-6A8184D180F1}" type="datetimeFigureOut">
              <a:rPr lang="zh-CN" altLang="en-US"/>
              <a:pPr>
                <a:defRPr/>
              </a:pPr>
              <a:t>2015/12/27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prstClr val="black"/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mtClean="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DF30EE6-5B63-4655-8B79-3DB35C8614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49370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4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矩形 3"/>
          <p:cNvSpPr/>
          <p:nvPr/>
        </p:nvSpPr>
        <p:spPr bwMode="auto">
          <a:xfrm>
            <a:off x="250825" y="2589213"/>
            <a:ext cx="8642350" cy="3576637"/>
          </a:xfrm>
          <a:prstGeom prst="rect">
            <a:avLst/>
          </a:prstGeom>
          <a:solidFill>
            <a:srgbClr val="FFFFFF">
              <a:alpha val="94118"/>
            </a:srgbClr>
          </a:solidFill>
          <a:ln w="9525">
            <a:solidFill>
              <a:schemeClr val="bg1">
                <a:lumMod val="65000"/>
              </a:schemeClr>
            </a:solidFill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3600" b="1">
              <a:solidFill>
                <a:srgbClr val="0000FF"/>
              </a:solidFill>
              <a:latin typeface="Arial" charset="0"/>
              <a:ea typeface="华文楷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10"/>
          </p:nvPr>
        </p:nvSpPr>
        <p:spPr>
          <a:xfrm>
            <a:off x="395288" y="2637408"/>
            <a:ext cx="8353176" cy="2375768"/>
          </a:xfr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1"/>
          </p:nvPr>
        </p:nvSpPr>
        <p:spPr>
          <a:xfrm>
            <a:off x="251520" y="1700808"/>
            <a:ext cx="8640960" cy="792088"/>
          </a:xfrm>
          <a:solidFill>
            <a:schemeClr val="bg1"/>
          </a:solidFill>
          <a:ln w="76200" cmpd="thickThin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none"/>
        </p:style>
        <p:txBody>
          <a:bodyPr anchor="ctr"/>
          <a:lstStyle>
            <a:lvl1pPr marL="0" indent="0" algn="l">
              <a:buFontTx/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FontTx/>
              <a:buNone/>
              <a:defRPr sz="2000">
                <a:solidFill>
                  <a:schemeClr val="tx1"/>
                </a:solidFill>
              </a:defRPr>
            </a:lvl2pPr>
            <a:lvl3pPr marL="914400" indent="0" algn="ctr">
              <a:buFontTx/>
              <a:buNone/>
              <a:defRPr sz="1800">
                <a:solidFill>
                  <a:schemeClr val="tx1"/>
                </a:solidFill>
              </a:defRPr>
            </a:lvl3pPr>
            <a:lvl4pPr marL="1371600" indent="0" algn="ctr">
              <a:buFontTx/>
              <a:buNone/>
              <a:defRPr sz="1600">
                <a:solidFill>
                  <a:schemeClr val="tx1"/>
                </a:solidFill>
              </a:defRPr>
            </a:lvl4pPr>
            <a:lvl5pPr marL="1828800" indent="0" algn="ctr">
              <a:buFontTx/>
              <a:buNone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2"/>
          </p:nvPr>
        </p:nvSpPr>
        <p:spPr>
          <a:xfrm>
            <a:off x="250824" y="1196752"/>
            <a:ext cx="5329288" cy="369267"/>
          </a:xfr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none"/>
        </p:style>
        <p:txBody>
          <a:bodyPr/>
          <a:lstStyle>
            <a:lvl1pPr marL="342900" indent="-342900">
              <a:buFont typeface="Wingdings" pitchFamily="2" charset="2"/>
              <a:buChar char="u"/>
              <a:defRPr sz="2000">
                <a:solidFill>
                  <a:srgbClr val="C00000"/>
                </a:solidFill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715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668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554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343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3582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98819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8" descr="其它2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8350" y="6453188"/>
            <a:ext cx="827088" cy="3667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BB3FAFB0-FFCB-4617-B7A2-25FB1B1218E6}" type="slidenum">
              <a:rPr lang="zh-CN" altLang="en-US" b="1" smtClean="0">
                <a:solidFill>
                  <a:srgbClr val="0000FF"/>
                </a:solidFill>
                <a:ea typeface="华文楷体" panose="02010600040101010101" pitchFamily="2" charset="-122"/>
              </a:rPr>
              <a:pPr algn="ctr" eaLnBrk="1" hangingPunct="1">
                <a:defRPr/>
              </a:pPr>
              <a:t>‹#›</a:t>
            </a:fld>
            <a:endParaRPr lang="en-US" altLang="zh-CN" b="1" smtClean="0">
              <a:solidFill>
                <a:srgbClr val="0000FF"/>
              </a:solidFill>
              <a:ea typeface="华文楷体" panose="02010600040101010101" pitchFamily="2" charset="-122"/>
            </a:endParaRPr>
          </a:p>
        </p:txBody>
      </p:sp>
      <p:sp>
        <p:nvSpPr>
          <p:cNvPr id="1028" name="页脚占位符 3"/>
          <p:cNvSpPr txBox="1">
            <a:spLocks noGrp="1"/>
          </p:cNvSpPr>
          <p:nvPr/>
        </p:nvSpPr>
        <p:spPr bwMode="auto">
          <a:xfrm>
            <a:off x="2268538" y="630872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0000CC"/>
                </a:solidFill>
                <a:ea typeface="华文行楷" panose="02010800040101010101" pitchFamily="2" charset="-122"/>
              </a:rPr>
              <a:t>方滨兴 </a:t>
            </a:r>
          </a:p>
        </p:txBody>
      </p:sp>
      <p:sp>
        <p:nvSpPr>
          <p:cNvPr id="53253" name="标题占位符 1"/>
          <p:cNvSpPr>
            <a:spLocks noGrp="1"/>
          </p:cNvSpPr>
          <p:nvPr>
            <p:ph type="title"/>
          </p:nvPr>
        </p:nvSpPr>
        <p:spPr bwMode="auto">
          <a:xfrm>
            <a:off x="179388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79388" y="1268413"/>
            <a:ext cx="878522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3200" b="1">
          <a:solidFill>
            <a:srgbClr val="0033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800" b="1">
          <a:solidFill>
            <a:srgbClr val="0033CC"/>
          </a:solidFill>
          <a:latin typeface="+mn-lt"/>
          <a:ea typeface="华文仿宋" pitchFamily="2" charset="-122"/>
          <a:cs typeface="华文仿宋" panose="02010600040101010101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0033CC"/>
          </a:solidFill>
          <a:latin typeface="+mn-lt"/>
          <a:ea typeface="楷体_GB2312" pitchFamily="49" charset="-122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33CC"/>
          </a:solidFill>
          <a:latin typeface="+mn-lt"/>
          <a:ea typeface="+mn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  <a:cs typeface="楷体_GB231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8" descr="其它2.jp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8350" y="6453188"/>
            <a:ext cx="827088" cy="3667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A703C7BA-DA38-4144-A38B-343E4B5949F0}" type="slidenum">
              <a:rPr lang="zh-CN" altLang="en-US" smtClean="0">
                <a:latin typeface="Arial" panose="020B0604020202020204" pitchFamily="34" charset="0"/>
                <a:ea typeface="华文楷体" panose="02010600040101010101" pitchFamily="2" charset="-122"/>
              </a:rPr>
              <a:pPr algn="ctr" eaLnBrk="1" hangingPunct="1">
                <a:defRPr/>
              </a:pPr>
              <a:t>‹#›</a:t>
            </a:fld>
            <a:endParaRPr lang="en-US" altLang="zh-CN" smtClean="0"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2052" name="页脚占位符 3"/>
          <p:cNvSpPr txBox="1">
            <a:spLocks noGrp="1"/>
          </p:cNvSpPr>
          <p:nvPr/>
        </p:nvSpPr>
        <p:spPr bwMode="auto">
          <a:xfrm>
            <a:off x="2268538" y="630872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>
                <a:solidFill>
                  <a:srgbClr val="0000CC"/>
                </a:solidFill>
                <a:ea typeface="华文行楷" panose="02010800040101010101" pitchFamily="2" charset="-122"/>
              </a:rPr>
              <a:t>方滨兴 </a:t>
            </a:r>
          </a:p>
        </p:txBody>
      </p:sp>
      <p:sp>
        <p:nvSpPr>
          <p:cNvPr id="169989" name="标题占位符 1"/>
          <p:cNvSpPr>
            <a:spLocks noGrp="1"/>
          </p:cNvSpPr>
          <p:nvPr>
            <p:ph type="title"/>
          </p:nvPr>
        </p:nvSpPr>
        <p:spPr bwMode="auto">
          <a:xfrm>
            <a:off x="179388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79388" y="1268413"/>
            <a:ext cx="878522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6" r:id="rId14"/>
    <p:sldLayoutId id="2147483887" r:id="rId15"/>
    <p:sldLayoutId id="2147483888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3200" b="1">
          <a:solidFill>
            <a:srgbClr val="0033C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800" b="1">
          <a:solidFill>
            <a:srgbClr val="0033CC"/>
          </a:solidFill>
          <a:latin typeface="+mn-lt"/>
          <a:ea typeface="宋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0033CC"/>
          </a:solidFill>
          <a:latin typeface="+mn-lt"/>
          <a:ea typeface="楷体_GB2312" pitchFamily="49" charset="-122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33CC"/>
          </a:solidFill>
          <a:latin typeface="+mn-lt"/>
          <a:ea typeface="+mn-ea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  <a:cs typeface="楷体_GB231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388350" y="6453188"/>
            <a:ext cx="827088" cy="36671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fld id="{EDB9FF36-9AC0-40B9-8732-C8EA25965CFC}" type="slidenum">
              <a:rPr lang="zh-CN" altLang="en-US" b="1" smtClean="0">
                <a:solidFill>
                  <a:srgbClr val="0000FF"/>
                </a:solidFill>
                <a:latin typeface="Arial" panose="020B0604020202020204" pitchFamily="34" charset="0"/>
                <a:ea typeface="华文楷体" panose="02010600040101010101" pitchFamily="2" charset="-122"/>
              </a:rPr>
              <a:pPr algn="ctr" eaLnBrk="1" hangingPunct="1">
                <a:defRPr/>
              </a:pPr>
              <a:t>‹#›</a:t>
            </a:fld>
            <a:endParaRPr lang="en-US" altLang="zh-CN" b="1" smtClean="0">
              <a:solidFill>
                <a:srgbClr val="0000FF"/>
              </a:solidFill>
              <a:latin typeface="Arial" panose="020B0604020202020204" pitchFamily="34" charset="0"/>
              <a:ea typeface="华文楷体" panose="02010600040101010101" pitchFamily="2" charset="-122"/>
            </a:endParaRPr>
          </a:p>
        </p:txBody>
      </p:sp>
      <p:sp>
        <p:nvSpPr>
          <p:cNvPr id="3076" name="页脚占位符 3"/>
          <p:cNvSpPr txBox="1">
            <a:spLocks noGrp="1"/>
          </p:cNvSpPr>
          <p:nvPr/>
        </p:nvSpPr>
        <p:spPr bwMode="auto">
          <a:xfrm>
            <a:off x="2124075" y="6308725"/>
            <a:ext cx="172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4F81BD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方滨兴 </a:t>
            </a:r>
          </a:p>
        </p:txBody>
      </p:sp>
      <p:sp>
        <p:nvSpPr>
          <p:cNvPr id="169989" name="标题占位符 1"/>
          <p:cNvSpPr>
            <a:spLocks noGrp="1"/>
          </p:cNvSpPr>
          <p:nvPr>
            <p:ph type="title"/>
          </p:nvPr>
        </p:nvSpPr>
        <p:spPr bwMode="auto">
          <a:xfrm>
            <a:off x="174625" y="333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307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179388" y="1268413"/>
            <a:ext cx="8785225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174625" y="914400"/>
            <a:ext cx="6400800" cy="0"/>
          </a:xfrm>
          <a:prstGeom prst="line">
            <a:avLst/>
          </a:prstGeom>
          <a:ln w="762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5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  <p:sldLayoutId id="2147483905" r:id="rId18"/>
    <p:sldLayoutId id="2147483906" r:id="rId19"/>
    <p:sldLayoutId id="2147483907" r:id="rId20"/>
    <p:sldLayoutId id="2147483908" r:id="rId21"/>
    <p:sldLayoutId id="2147483909" r:id="rId22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ln w="22225">
            <a:solidFill>
              <a:schemeClr val="accent2"/>
            </a:solidFill>
            <a:prstDash val="solid"/>
          </a:ln>
          <a:solidFill>
            <a:srgbClr val="E6B9B8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E6B9B8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E6B9B8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E6B9B8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E6B9B8"/>
          </a:solidFill>
          <a:effectLst>
            <a:outerShdw blurRad="38100" dist="38100" dir="2700000" algn="tl">
              <a:srgbClr val="C0C0C0"/>
            </a:outerShdw>
          </a:effectLst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800080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3200" b="1">
          <a:solidFill>
            <a:srgbClr val="0033CC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ü"/>
        <a:defRPr sz="2800" b="1">
          <a:solidFill>
            <a:srgbClr val="0033CC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0033CC"/>
          </a:solidFill>
          <a:latin typeface="微软雅黑" panose="020B0503020204020204" pitchFamily="34" charset="-122"/>
          <a:ea typeface="微软雅黑" panose="020B0503020204020204" pitchFamily="34" charset="-122"/>
          <a:cs typeface="楷体_GB231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>
          <a:solidFill>
            <a:srgbClr val="0033CC"/>
          </a:solidFill>
          <a:latin typeface="微软雅黑" panose="020B0503020204020204" pitchFamily="34" charset="-122"/>
          <a:ea typeface="微软雅黑" panose="020B0503020204020204" pitchFamily="34" charset="-122"/>
          <a:cs typeface="楷体_GB231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>
          <a:solidFill>
            <a:srgbClr val="0033CC"/>
          </a:solidFill>
          <a:latin typeface="微软雅黑" panose="020B0503020204020204" pitchFamily="34" charset="-122"/>
          <a:ea typeface="微软雅黑" panose="020B0503020204020204" pitchFamily="34" charset="-122"/>
          <a:cs typeface="楷体_GB2312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033CC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jpe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gif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jpeg"/><Relationship Id="rId9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rebooting-the-it-revolution/rebooting-the-it-revolution.pdf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jpeg"/><Relationship Id="rId9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REBOOT~1/NSF-WO~1/NSF%20-%20Workshop%20on%20Enabling%20a%20Future%20Information%20Technology%20Revolution,%20March%2030-31,%202015,%20IBM%20Conference%20Center,%20Washington,%20DC.htm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3" Type="http://schemas.openxmlformats.org/officeDocument/2006/relationships/hyperlink" Target="http://www.bupt.edu.cn/upload/file/201008/3.JPG" TargetMode="External"/><Relationship Id="rId7" Type="http://schemas.openxmlformats.org/officeDocument/2006/relationships/hyperlink" Target="http://www.bupt.edu.cn/upload/file/201008/6(1).JPG" TargetMode="External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jpeg"/><Relationship Id="rId5" Type="http://schemas.openxmlformats.org/officeDocument/2006/relationships/hyperlink" Target="http://www.bupt.edu.cn/upload/image/201008/12.jpg" TargetMode="External"/><Relationship Id="rId10" Type="http://schemas.openxmlformats.org/officeDocument/2006/relationships/image" Target="../media/image112.jpeg"/><Relationship Id="rId4" Type="http://schemas.openxmlformats.org/officeDocument/2006/relationships/image" Target="../media/image109.jpeg"/><Relationship Id="rId9" Type="http://schemas.openxmlformats.org/officeDocument/2006/relationships/hyperlink" Target="http://www.bupt.edu.cn/upload/file/201008/10.JP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877695"/>
          </a:xfrm>
        </p:spPr>
        <p:txBody>
          <a:bodyPr/>
          <a:lstStyle/>
          <a:p>
            <a:pPr algn="ctr" eaLnBrk="1" hangingPunct="1">
              <a:defRPr/>
            </a:pPr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从重启</a:t>
            </a:r>
            <a:r>
              <a:rPr lang="en-US" altLang="zh-CN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革命与洞察计算谈大搜索技术</a:t>
            </a:r>
            <a:r>
              <a:rPr lang="en-US" altLang="zh-CN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99" name="副标题 3"/>
          <p:cNvSpPr>
            <a:spLocks noGrp="1"/>
          </p:cNvSpPr>
          <p:nvPr>
            <p:ph type="subTitle" idx="1"/>
          </p:nvPr>
        </p:nvSpPr>
        <p:spPr>
          <a:xfrm>
            <a:off x="1371600" y="4160520"/>
            <a:ext cx="6400800" cy="1478280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800080"/>
                </a:solidFill>
              </a:rPr>
              <a:t>方滨兴</a:t>
            </a:r>
            <a:endParaRPr lang="en-US" altLang="zh-CN" dirty="0" smtClean="0">
              <a:solidFill>
                <a:srgbClr val="800080"/>
              </a:solidFill>
            </a:endParaRPr>
          </a:p>
          <a:p>
            <a:pPr eaLnBrk="1" hangingPunct="1"/>
            <a:r>
              <a:rPr lang="en-US" altLang="zh-CN" dirty="0" smtClean="0">
                <a:solidFill>
                  <a:srgbClr val="800080"/>
                </a:solidFill>
              </a:rPr>
              <a:t>2015.12.27</a:t>
            </a:r>
            <a:endParaRPr lang="zh-CN" altLang="en-US" dirty="0" smtClean="0">
              <a:solidFill>
                <a:srgbClr val="80008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55" y="1435984"/>
            <a:ext cx="8833191" cy="10134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94188" y="1173707"/>
            <a:ext cx="4395159" cy="513651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建议：</a:t>
            </a:r>
            <a:r>
              <a:rPr lang="en-US" altLang="zh-CN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N-CITE</a:t>
            </a:r>
            <a:r>
              <a:rPr lang="zh-CN" altLang="en-US" sz="4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计划内容</a:t>
            </a:r>
            <a:endParaRPr lang="zh-CN" altLang="en-US" sz="4000" dirty="0"/>
          </a:p>
        </p:txBody>
      </p:sp>
      <p:grpSp>
        <p:nvGrpSpPr>
          <p:cNvPr id="28" name="组合 27"/>
          <p:cNvGrpSpPr/>
          <p:nvPr/>
        </p:nvGrpSpPr>
        <p:grpSpPr>
          <a:xfrm>
            <a:off x="179388" y="1173707"/>
            <a:ext cx="8509959" cy="5136511"/>
            <a:chOff x="179388" y="1173707"/>
            <a:chExt cx="8509959" cy="513651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294188" y="1173707"/>
              <a:ext cx="4395159" cy="5136511"/>
            </a:xfrm>
            <a:prstGeom prst="rect">
              <a:avLst/>
            </a:prstGeom>
          </p:spPr>
        </p:pic>
        <p:sp>
          <p:nvSpPr>
            <p:cNvPr id="8" name="右箭头 7"/>
            <p:cNvSpPr/>
            <p:nvPr/>
          </p:nvSpPr>
          <p:spPr>
            <a:xfrm>
              <a:off x="179388" y="3887827"/>
              <a:ext cx="4237867" cy="1708650"/>
            </a:xfrm>
            <a:prstGeom prst="rightArrow">
              <a:avLst>
                <a:gd name="adj1" fmla="val 44001"/>
                <a:gd name="adj2" fmla="val 34387"/>
              </a:avLst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5511860" y="1366480"/>
            <a:ext cx="3032781" cy="338554"/>
          </a:xfrm>
          <a:prstGeom prst="rect">
            <a:avLst/>
          </a:prstGeom>
          <a:solidFill>
            <a:srgbClr val="87D0F5"/>
          </a:solidFill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下一代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研究重心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64068" y="2005449"/>
            <a:ext cx="2927682" cy="338554"/>
          </a:xfrm>
          <a:prstGeom prst="rect">
            <a:avLst/>
          </a:prstGeom>
          <a:solidFill>
            <a:srgbClr val="87D0F5"/>
          </a:solidFill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美国在认知经济的竞争力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041799" y="2614317"/>
            <a:ext cx="1948965" cy="338554"/>
          </a:xfrm>
          <a:prstGeom prst="rect">
            <a:avLst/>
          </a:prstGeom>
          <a:solidFill>
            <a:srgbClr val="87D0F5"/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测量和标准</a:t>
            </a:r>
          </a:p>
        </p:txBody>
      </p:sp>
      <p:sp>
        <p:nvSpPr>
          <p:cNvPr id="17" name="矩形 16"/>
          <p:cNvSpPr/>
          <p:nvPr/>
        </p:nvSpPr>
        <p:spPr>
          <a:xfrm>
            <a:off x="5997796" y="3246846"/>
            <a:ext cx="2031325" cy="338554"/>
          </a:xfrm>
          <a:prstGeom prst="rect">
            <a:avLst/>
          </a:prstGeom>
          <a:solidFill>
            <a:srgbClr val="87D0F5"/>
          </a:solidFill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数据驱动型国家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sp>
        <p:nvSpPr>
          <p:cNvPr id="18" name="矩形 17"/>
          <p:cNvSpPr/>
          <p:nvPr/>
        </p:nvSpPr>
        <p:spPr>
          <a:xfrm>
            <a:off x="5845162" y="3879375"/>
            <a:ext cx="2441694" cy="338554"/>
          </a:xfrm>
          <a:prstGeom prst="rect">
            <a:avLst/>
          </a:prstGeom>
          <a:solidFill>
            <a:srgbClr val="87D0F5"/>
          </a:solidFill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智能能源的全球领导地位</a:t>
            </a:r>
          </a:p>
        </p:txBody>
      </p:sp>
      <p:sp>
        <p:nvSpPr>
          <p:cNvPr id="20" name="矩形 19"/>
          <p:cNvSpPr/>
          <p:nvPr/>
        </p:nvSpPr>
        <p:spPr>
          <a:xfrm>
            <a:off x="5860728" y="4523849"/>
            <a:ext cx="2441694" cy="338554"/>
          </a:xfrm>
          <a:prstGeom prst="rect">
            <a:avLst/>
          </a:prstGeom>
          <a:solidFill>
            <a:srgbClr val="87D0F5"/>
          </a:solidFill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零事故的智能基础设施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115181" y="5156805"/>
            <a:ext cx="1826141" cy="338554"/>
          </a:xfrm>
          <a:prstGeom prst="rect">
            <a:avLst/>
          </a:prstGeom>
          <a:solidFill>
            <a:srgbClr val="87D0F5"/>
          </a:solidFill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保证全球食品安全</a:t>
            </a:r>
          </a:p>
        </p:txBody>
      </p:sp>
      <p:sp>
        <p:nvSpPr>
          <p:cNvPr id="22" name="矩形 21"/>
          <p:cNvSpPr/>
          <p:nvPr/>
        </p:nvSpPr>
        <p:spPr>
          <a:xfrm>
            <a:off x="6115181" y="5806801"/>
            <a:ext cx="1913940" cy="338554"/>
          </a:xfrm>
          <a:prstGeom prst="rect">
            <a:avLst/>
          </a:prstGeom>
          <a:solidFill>
            <a:srgbClr val="87D0F5"/>
          </a:solidFill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个性化医疗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180601" y="2095602"/>
            <a:ext cx="3365561" cy="3015721"/>
            <a:chOff x="196423" y="2084512"/>
            <a:chExt cx="3365561" cy="3015721"/>
          </a:xfrm>
        </p:grpSpPr>
        <p:sp>
          <p:nvSpPr>
            <p:cNvPr id="7" name="矩形 6"/>
            <p:cNvSpPr/>
            <p:nvPr/>
          </p:nvSpPr>
          <p:spPr>
            <a:xfrm>
              <a:off x="196423" y="3068908"/>
              <a:ext cx="3365561" cy="203132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N-CITE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包括：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+mj-ea"/>
                <a:buAutoNum type="circleNumDbPlain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组织跨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部门协作和工业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+mj-ea"/>
                <a:buAutoNum type="circleNumDbPlain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下一代洞察计算系统，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为美国政府技术提供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buFont typeface="+mj-ea"/>
                <a:buAutoNum type="circleNumDbPlain"/>
              </a:pP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l"/>
              </a:pP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N-CITE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研究成果可支撑其他单位完成任务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箭头连接符 25"/>
            <p:cNvCxnSpPr>
              <a:endCxn id="7" idx="0"/>
            </p:cNvCxnSpPr>
            <p:nvPr/>
          </p:nvCxnSpPr>
          <p:spPr>
            <a:xfrm flipH="1">
              <a:off x="1879204" y="2084512"/>
              <a:ext cx="1089236" cy="98439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/>
          <p:cNvSpPr/>
          <p:nvPr/>
        </p:nvSpPr>
        <p:spPr>
          <a:xfrm>
            <a:off x="2358253" y="1370071"/>
            <a:ext cx="180049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国家科学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基金会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281583" y="1999403"/>
            <a:ext cx="87716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商务部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81582" y="3205705"/>
            <a:ext cx="87716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国防部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281582" y="3848597"/>
            <a:ext cx="87716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能源部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281581" y="4505732"/>
            <a:ext cx="87716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281581" y="5123637"/>
            <a:ext cx="87716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农业部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358552" y="5776023"/>
            <a:ext cx="180049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全美医学研究院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665756" y="2587800"/>
            <a:ext cx="2492990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国家标准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与技术研究院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4052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3" grpId="0" animBg="1"/>
      <p:bldP spid="23" grpId="0" animBg="1"/>
      <p:bldP spid="25" grpId="0" animBg="1"/>
      <p:bldP spid="30" grpId="0" animBg="1"/>
      <p:bldP spid="29" grpId="0" animBg="1"/>
      <p:bldP spid="31" grpId="0" animBg="1"/>
      <p:bldP spid="32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18" y="76382"/>
            <a:ext cx="2067568" cy="268251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294188" y="1261110"/>
            <a:ext cx="4632098" cy="5067300"/>
          </a:xfrm>
          <a:prstGeom prst="rect">
            <a:avLst/>
          </a:prstGeom>
          <a:solidFill>
            <a:srgbClr val="00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革命经济前景</a:t>
            </a:r>
            <a:endParaRPr lang="zh-CN" altLang="en-US" dirty="0"/>
          </a:p>
        </p:txBody>
      </p:sp>
      <p:sp>
        <p:nvSpPr>
          <p:cNvPr id="21" name="弧形 20"/>
          <p:cNvSpPr/>
          <p:nvPr/>
        </p:nvSpPr>
        <p:spPr>
          <a:xfrm>
            <a:off x="3883112" y="3450933"/>
            <a:ext cx="9329789" cy="1487916"/>
          </a:xfrm>
          <a:prstGeom prst="arc">
            <a:avLst>
              <a:gd name="adj1" fmla="val 10820747"/>
              <a:gd name="adj2" fmla="val 17808314"/>
            </a:avLst>
          </a:prstGeom>
          <a:ln w="38100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1110"/>
            <a:ext cx="4486275" cy="50673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8000" y="1417638"/>
            <a:ext cx="3903436" cy="5127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以前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革命带来的发展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604053" y="2537349"/>
            <a:ext cx="2648267" cy="1349792"/>
            <a:chOff x="1225233" y="2622430"/>
            <a:chExt cx="2648267" cy="1349792"/>
          </a:xfrm>
        </p:grpSpPr>
        <p:sp>
          <p:nvSpPr>
            <p:cNvPr id="6" name="文本框 5"/>
            <p:cNvSpPr txBox="1"/>
            <p:nvPr/>
          </p:nvSpPr>
          <p:spPr>
            <a:xfrm>
              <a:off x="1225233" y="2622430"/>
              <a:ext cx="18923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增长开始放缓</a:t>
              </a:r>
              <a:endParaRPr lang="zh-CN" altLang="en-US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  <p:cxnSp>
          <p:nvCxnSpPr>
            <p:cNvPr id="9" name="直接箭头连接符 8"/>
            <p:cNvCxnSpPr>
              <a:stCxn id="6" idx="2"/>
            </p:cNvCxnSpPr>
            <p:nvPr/>
          </p:nvCxnSpPr>
          <p:spPr>
            <a:xfrm>
              <a:off x="2171383" y="2991762"/>
              <a:ext cx="1702117" cy="98046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022090" y="3965281"/>
            <a:ext cx="911774" cy="2267045"/>
            <a:chOff x="4022090" y="3965281"/>
            <a:chExt cx="911774" cy="2267045"/>
          </a:xfrm>
        </p:grpSpPr>
        <p:sp>
          <p:nvSpPr>
            <p:cNvPr id="25" name="矩形 24"/>
            <p:cNvSpPr/>
            <p:nvPr/>
          </p:nvSpPr>
          <p:spPr>
            <a:xfrm>
              <a:off x="4245884" y="3965281"/>
              <a:ext cx="687980" cy="613900"/>
            </a:xfrm>
            <a:prstGeom prst="rect">
              <a:avLst/>
            </a:prstGeom>
            <a:solidFill>
              <a:srgbClr val="005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022090" y="5618426"/>
              <a:ext cx="687980" cy="613900"/>
            </a:xfrm>
            <a:prstGeom prst="rect">
              <a:avLst/>
            </a:prstGeom>
            <a:solidFill>
              <a:srgbClr val="0050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078844" y="3081601"/>
            <a:ext cx="1403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未来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4022090" y="6032500"/>
            <a:ext cx="4758372" cy="0"/>
          </a:xfrm>
          <a:prstGeom prst="straightConnector1">
            <a:avLst/>
          </a:prstGeom>
          <a:ln w="19050">
            <a:solidFill>
              <a:srgbClr val="7BA5C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5905500" y="5727700"/>
            <a:ext cx="1117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Time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sp>
        <p:nvSpPr>
          <p:cNvPr id="46" name="矩形标注 45"/>
          <p:cNvSpPr/>
          <p:nvPr/>
        </p:nvSpPr>
        <p:spPr>
          <a:xfrm>
            <a:off x="4644571" y="5355771"/>
            <a:ext cx="676729" cy="371929"/>
          </a:xfrm>
          <a:prstGeom prst="wedgeRectCallout">
            <a:avLst>
              <a:gd name="adj1" fmla="val -69626"/>
              <a:gd name="adj2" fmla="val 12396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rgbClr val="01A7EE"/>
                </a:solidFill>
              </a:rPr>
              <a:t>NOW</a:t>
            </a:r>
            <a:endParaRPr lang="zh-CN" altLang="en-US" sz="1600" dirty="0">
              <a:solidFill>
                <a:srgbClr val="01A7EE"/>
              </a:solidFill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4442778" y="1253172"/>
            <a:ext cx="4514850" cy="5057775"/>
            <a:chOff x="4442778" y="1253172"/>
            <a:chExt cx="4514850" cy="5057775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2778" y="1253172"/>
              <a:ext cx="4514850" cy="5057775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4644571" y="4843009"/>
              <a:ext cx="3903436" cy="51276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重启</a:t>
              </a:r>
              <a:r>
                <a:rPr lang="en-US" altLang="zh-CN" sz="20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 smtClean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革命，促进未来发展</a:t>
              </a:r>
              <a:endParaRPr lang="zh-CN" altLang="en-US" sz="2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标注 44"/>
          <p:cNvSpPr/>
          <p:nvPr/>
        </p:nvSpPr>
        <p:spPr>
          <a:xfrm>
            <a:off x="6858718" y="6578600"/>
            <a:ext cx="914400" cy="612648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17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717923" y="3679511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洞察时代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388" y="3693579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1561515" y="3432993"/>
            <a:ext cx="61564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洞察计算的关键技术</a:t>
            </a:r>
          </a:p>
        </p:txBody>
      </p:sp>
      <p:sp>
        <p:nvSpPr>
          <p:cNvPr id="3" name="矩形 2"/>
          <p:cNvSpPr/>
          <p:nvPr/>
        </p:nvSpPr>
        <p:spPr>
          <a:xfrm>
            <a:off x="1902682" y="1417639"/>
            <a:ext cx="5271844" cy="5320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8104" y="1818726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context and learning 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198104" y="46619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nano- and atomic-scale components 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98104" y="25393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visual analytics and interaction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8104" y="3221978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software-defined environments 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98104" y="394262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data-centric systems 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615954" y="1820088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</a:t>
            </a:r>
            <a:r>
              <a:rPr lang="en-US" altLang="zh-CN" dirty="0" smtClean="0"/>
              <a:t>analytics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15954" y="5380242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cyber-physical systems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15954" y="610089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Internet of Things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9388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bit generation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717924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insight </a:t>
            </a:r>
            <a:r>
              <a:rPr lang="en-US" altLang="zh-CN" dirty="0"/>
              <a:t>generation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892158" y="1414439"/>
            <a:ext cx="527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Insight Computing——</a:t>
            </a:r>
            <a:r>
              <a:rPr lang="zh-CN" altLang="en-US" sz="1600" dirty="0" smtClean="0"/>
              <a:t>洞察计算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2198104" y="5380242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neurosynaptic</a:t>
            </a:r>
            <a:r>
              <a:rPr lang="en-US" altLang="zh-CN" dirty="0"/>
              <a:t> computing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615954" y="3229346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brain-inspired systems 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615954" y="2510056"/>
            <a:ext cx="2166424" cy="52050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quantum computing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15954" y="394647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energy efficient sensing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198104" y="607021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machine </a:t>
            </a:r>
            <a:r>
              <a:rPr lang="en-US" altLang="zh-CN" dirty="0" smtClean="0"/>
              <a:t>learning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615954" y="4636441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communications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06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717923" y="3679511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洞察时代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388" y="3693579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1561515" y="3432993"/>
            <a:ext cx="61564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洞察计算的关键技术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2682" y="1417639"/>
            <a:ext cx="5271844" cy="5320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8104" y="1818726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context and learning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98104" y="46619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nano- and atomic-scale components 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98104" y="25393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visual analytics and interaction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8104" y="3221978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software-defined environments 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98104" y="394262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data-centric systems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15954" y="1820088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</a:t>
            </a:r>
            <a:r>
              <a:rPr lang="en-US" altLang="zh-CN" dirty="0" smtClean="0"/>
              <a:t>analytics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15954" y="5380242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cyber-physical systems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15954" y="610089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Internet of Things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9388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bit generation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717924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insight </a:t>
            </a:r>
            <a:r>
              <a:rPr lang="en-US" altLang="zh-CN" dirty="0"/>
              <a:t>generation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892158" y="1414439"/>
            <a:ext cx="527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Insight Computing——</a:t>
            </a:r>
            <a:r>
              <a:rPr lang="zh-CN" altLang="en-US" sz="1600" dirty="0" smtClean="0"/>
              <a:t>洞察计算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2198104" y="5380242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neurosynaptic</a:t>
            </a:r>
            <a:r>
              <a:rPr lang="en-US" altLang="zh-CN" dirty="0"/>
              <a:t> computing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615954" y="3229346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brain-inspired systems 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615954" y="2510056"/>
            <a:ext cx="2166424" cy="52050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quantum computing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15954" y="394647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energy efficient sensing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198104" y="607021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machine </a:t>
            </a:r>
            <a:r>
              <a:rPr lang="en-US" altLang="zh-CN" dirty="0" smtClean="0"/>
              <a:t>learning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615954" y="4636441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communications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198104" y="1812235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语境与学习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98104" y="2508694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可视化分析与交互</a:t>
            </a:r>
          </a:p>
        </p:txBody>
      </p:sp>
      <p:sp>
        <p:nvSpPr>
          <p:cNvPr id="28" name="矩形 27"/>
          <p:cNvSpPr/>
          <p:nvPr/>
        </p:nvSpPr>
        <p:spPr>
          <a:xfrm>
            <a:off x="2198103" y="32219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软件定义环境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08628" y="39491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98103" y="465779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原子级组件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682840" y="223801"/>
            <a:ext cx="5866228" cy="4228369"/>
            <a:chOff x="1706605" y="184776"/>
            <a:chExt cx="5866228" cy="4228369"/>
          </a:xfrm>
        </p:grpSpPr>
        <p:grpSp>
          <p:nvGrpSpPr>
            <p:cNvPr id="41" name="组合 40"/>
            <p:cNvGrpSpPr/>
            <p:nvPr/>
          </p:nvGrpSpPr>
          <p:grpSpPr>
            <a:xfrm>
              <a:off x="1706605" y="184776"/>
              <a:ext cx="5866228" cy="4228369"/>
              <a:chOff x="1561514" y="2510056"/>
              <a:chExt cx="5866228" cy="4228369"/>
            </a:xfrm>
          </p:grpSpPr>
          <p:sp>
            <p:nvSpPr>
              <p:cNvPr id="45" name="矩形标注 44"/>
              <p:cNvSpPr/>
              <p:nvPr/>
            </p:nvSpPr>
            <p:spPr>
              <a:xfrm>
                <a:off x="1561514" y="2510056"/>
                <a:ext cx="5866228" cy="4228369"/>
              </a:xfrm>
              <a:prstGeom prst="wedgeRectCallout">
                <a:avLst>
                  <a:gd name="adj1" fmla="val -23762"/>
                  <a:gd name="adj2" fmla="val 54381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732123" y="2659270"/>
                <a:ext cx="2166424" cy="520505"/>
              </a:xfrm>
              <a:prstGeom prst="rect">
                <a:avLst/>
              </a:prstGeom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纳米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原子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级组件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732123" y="3349239"/>
                <a:ext cx="5569009" cy="3121900"/>
              </a:xfrm>
              <a:prstGeom prst="rect">
                <a:avLst/>
              </a:prstGeom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1991039" y="1186071"/>
              <a:ext cx="5379563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指将纳米技术运用于计算机领域所研制出的一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新型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纳米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技术正从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MEMS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（微电子机械系统）起步；把传感器、电动机和各种处理器都放在一个硅芯片上而构成一个系统。应用纳米技术研制的计算机内存芯片，其体积不过数百个原子大小，相当于人的头发丝直径的千分之一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纳米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计算机不仅几乎不需要耗费任何能源，而且其性能要比今天的计算机强大许多倍。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397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717923" y="3679511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洞察时代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388" y="3693579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1561515" y="3432993"/>
            <a:ext cx="61564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洞察计算的关键技术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2682" y="1417639"/>
            <a:ext cx="5271844" cy="5320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198104" y="1818726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context and learning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98104" y="46619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nano- and atomic-scale components 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98104" y="25393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visual analytics and interaction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8104" y="3221978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software-defined environments 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98104" y="394262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data-centric systems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15954" y="1820088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</a:t>
            </a:r>
            <a:r>
              <a:rPr lang="en-US" altLang="zh-CN" dirty="0" smtClean="0"/>
              <a:t>analytics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15954" y="5380242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cyber-physical systems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15954" y="610089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Internet of Things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9388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bit generation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717924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insight </a:t>
            </a:r>
            <a:r>
              <a:rPr lang="en-US" altLang="zh-CN" dirty="0"/>
              <a:t>generation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892158" y="1414439"/>
            <a:ext cx="527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Insight Computing——</a:t>
            </a:r>
            <a:r>
              <a:rPr lang="zh-CN" altLang="en-US" sz="1600" dirty="0" smtClean="0"/>
              <a:t>洞察计算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2198104" y="5380242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neurosynaptic</a:t>
            </a:r>
            <a:r>
              <a:rPr lang="en-US" altLang="zh-CN" dirty="0"/>
              <a:t> computing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615954" y="3229346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brain-inspired systems 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615954" y="2510056"/>
            <a:ext cx="2166424" cy="52050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quantum computing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15954" y="394647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energy efficient sensing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198104" y="607021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machine </a:t>
            </a:r>
            <a:r>
              <a:rPr lang="en-US" altLang="zh-CN" dirty="0" smtClean="0"/>
              <a:t>learning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615954" y="4636441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communications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198104" y="1812235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语境与学习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98104" y="2508694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可视化分析与交互</a:t>
            </a:r>
          </a:p>
        </p:txBody>
      </p:sp>
      <p:sp>
        <p:nvSpPr>
          <p:cNvPr id="28" name="矩形 27"/>
          <p:cNvSpPr/>
          <p:nvPr/>
        </p:nvSpPr>
        <p:spPr>
          <a:xfrm>
            <a:off x="2198103" y="32219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软件定义环境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08628" y="39491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98103" y="465779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原子级组件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98103" y="537845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神经形态计算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605490" y="861763"/>
            <a:ext cx="5866228" cy="4228369"/>
            <a:chOff x="1605490" y="846138"/>
            <a:chExt cx="5866228" cy="4228369"/>
          </a:xfrm>
        </p:grpSpPr>
        <p:grpSp>
          <p:nvGrpSpPr>
            <p:cNvPr id="37" name="组合 36"/>
            <p:cNvGrpSpPr/>
            <p:nvPr/>
          </p:nvGrpSpPr>
          <p:grpSpPr>
            <a:xfrm>
              <a:off x="1605490" y="846138"/>
              <a:ext cx="5866228" cy="4228369"/>
              <a:chOff x="520555" y="2134440"/>
              <a:chExt cx="5866228" cy="4228369"/>
            </a:xfrm>
          </p:grpSpPr>
          <p:sp>
            <p:nvSpPr>
              <p:cNvPr id="38" name="矩形标注 37"/>
              <p:cNvSpPr/>
              <p:nvPr/>
            </p:nvSpPr>
            <p:spPr>
              <a:xfrm>
                <a:off x="520555" y="2134440"/>
                <a:ext cx="5866228" cy="4228369"/>
              </a:xfrm>
              <a:prstGeom prst="wedgeRectCallout">
                <a:avLst>
                  <a:gd name="adj1" fmla="val -22664"/>
                  <a:gd name="adj2" fmla="val 57060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691164" y="2283654"/>
                <a:ext cx="2166424" cy="520505"/>
              </a:xfrm>
              <a:prstGeom prst="rect">
                <a:avLst/>
              </a:prstGeom>
              <a:solidFill>
                <a:srgbClr val="B33531"/>
              </a:solidFill>
              <a:ln>
                <a:solidFill>
                  <a:srgbClr val="AE3430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神经形态计算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691164" y="2973623"/>
                <a:ext cx="5569009" cy="3121900"/>
              </a:xfrm>
              <a:prstGeom prst="rect">
                <a:avLst/>
              </a:prstGeom>
              <a:solidFill>
                <a:srgbClr val="AC332F"/>
              </a:solidFill>
              <a:ln>
                <a:solidFill>
                  <a:srgbClr val="B53632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 smtClean="0"/>
                  <a:t> 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1360" y="3153351"/>
              <a:ext cx="2628446" cy="1612672"/>
            </a:xfrm>
            <a:prstGeom prst="rect">
              <a:avLst/>
            </a:prstGeom>
          </p:spPr>
        </p:pic>
        <p:sp>
          <p:nvSpPr>
            <p:cNvPr id="32" name="矩形 31"/>
            <p:cNvSpPr/>
            <p:nvPr/>
          </p:nvSpPr>
          <p:spPr>
            <a:xfrm>
              <a:off x="1814161" y="3659763"/>
              <a:ext cx="291166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并行处理和复杂性的研究是神经形态计算研究的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—《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自然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749041" y="1949019"/>
              <a:ext cx="560681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上世纪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年代由加州理工学院电子工程师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Carver Mead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提出，他同时描述了模仿神经系统架构模拟计算机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732124" y="2657113"/>
              <a:ext cx="5497097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神经形态计算技术能够发现任务模式和异常问题，非常适用于控制无人飞机、机器人、远程传感器以及解决大数据问题。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61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717923" y="3679511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洞察时代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388" y="3693579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1561515" y="3432993"/>
            <a:ext cx="61564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洞察计算的关键技术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2682" y="1417639"/>
            <a:ext cx="5271844" cy="5320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98104" y="1818726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context and learning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98104" y="46619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nano- and atomic-scale components 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98104" y="25393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visual analytics and interaction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8104" y="3221978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software-defined environments 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98104" y="394262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data-centric systems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15954" y="1820088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</a:t>
            </a:r>
            <a:r>
              <a:rPr lang="en-US" altLang="zh-CN" dirty="0" smtClean="0"/>
              <a:t>analytics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15954" y="5380242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cyber-physical systems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15954" y="610089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Internet of Things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9388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bit generation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717924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insight </a:t>
            </a:r>
            <a:r>
              <a:rPr lang="en-US" altLang="zh-CN" dirty="0"/>
              <a:t>generation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892158" y="1414439"/>
            <a:ext cx="527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Insight Computing——</a:t>
            </a:r>
            <a:r>
              <a:rPr lang="zh-CN" altLang="en-US" sz="1600" dirty="0" smtClean="0"/>
              <a:t>洞察计算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2198104" y="5380242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neurosynaptic</a:t>
            </a:r>
            <a:r>
              <a:rPr lang="en-US" altLang="zh-CN" dirty="0"/>
              <a:t> computing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615954" y="3229346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brain-inspired systems 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615954" y="2510056"/>
            <a:ext cx="2166424" cy="52050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quantum computing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15954" y="394647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energy efficient sensing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198104" y="607021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machine </a:t>
            </a:r>
            <a:r>
              <a:rPr lang="en-US" altLang="zh-CN" dirty="0" smtClean="0"/>
              <a:t>learning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615954" y="4636441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communications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198104" y="1812235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语境与学习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98104" y="2508694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可视化分析与交互</a:t>
            </a:r>
          </a:p>
        </p:txBody>
      </p:sp>
      <p:sp>
        <p:nvSpPr>
          <p:cNvPr id="28" name="矩形 27"/>
          <p:cNvSpPr/>
          <p:nvPr/>
        </p:nvSpPr>
        <p:spPr>
          <a:xfrm>
            <a:off x="2198103" y="32219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软件定义环境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08628" y="39491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98103" y="465779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原子级组成部分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98103" y="537845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神经形态计算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08628" y="6068418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15954" y="1802995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615954" y="2507738"/>
            <a:ext cx="2166424" cy="52050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682840" y="2997406"/>
            <a:ext cx="5866228" cy="3961596"/>
            <a:chOff x="1594966" y="3230324"/>
            <a:chExt cx="5866228" cy="3961596"/>
          </a:xfrm>
        </p:grpSpPr>
        <p:grpSp>
          <p:nvGrpSpPr>
            <p:cNvPr id="40" name="组合 39"/>
            <p:cNvGrpSpPr/>
            <p:nvPr/>
          </p:nvGrpSpPr>
          <p:grpSpPr>
            <a:xfrm>
              <a:off x="1594966" y="3230324"/>
              <a:ext cx="5866228" cy="3961596"/>
              <a:chOff x="1561514" y="2510057"/>
              <a:chExt cx="5866228" cy="3961596"/>
            </a:xfrm>
          </p:grpSpPr>
          <p:sp>
            <p:nvSpPr>
              <p:cNvPr id="41" name="矩形标注 40"/>
              <p:cNvSpPr/>
              <p:nvPr/>
            </p:nvSpPr>
            <p:spPr>
              <a:xfrm>
                <a:off x="1561514" y="2510057"/>
                <a:ext cx="5866228" cy="3961596"/>
              </a:xfrm>
              <a:prstGeom prst="wedgeRectCallout">
                <a:avLst>
                  <a:gd name="adj1" fmla="val 19927"/>
                  <a:gd name="adj2" fmla="val -54722"/>
                </a:avLst>
              </a:prstGeom>
              <a:solidFill>
                <a:schemeClr val="bg1">
                  <a:lumMod val="75000"/>
                </a:schemeClr>
              </a:solidFill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1732123" y="2659270"/>
                <a:ext cx="2166424" cy="520505"/>
              </a:xfrm>
              <a:prstGeom prst="rect">
                <a:avLst/>
              </a:prstGeom>
              <a:solidFill>
                <a:srgbClr val="B33531"/>
              </a:solidFill>
              <a:ln>
                <a:solidFill>
                  <a:srgbClr val="AE3430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量子计算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1732123" y="3349239"/>
                <a:ext cx="5569009" cy="2914767"/>
              </a:xfrm>
              <a:prstGeom prst="rect">
                <a:avLst/>
              </a:prstGeom>
              <a:solidFill>
                <a:srgbClr val="B33531"/>
              </a:solidFill>
              <a:ln>
                <a:solidFill>
                  <a:srgbClr val="AE3430"/>
                </a:solidFill>
              </a:ln>
              <a:effectLst>
                <a:innerShdw blurRad="114300">
                  <a:prstClr val="black"/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1889185" y="4973974"/>
              <a:ext cx="3746780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量子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计算将有可能使计算机的计算能力大大超过今天的计算机，但仍然存在很多障碍。大规模量子计算所存在的一个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问题：提高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所需量子装置的准确性有困难。</a:t>
              </a:r>
            </a:p>
          </p:txBody>
        </p:sp>
        <p:pic>
          <p:nvPicPr>
            <p:cNvPr id="1026" name="Picture 2" descr="D-Wave One量子计算机系统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5965" y="4711479"/>
              <a:ext cx="1547373" cy="17021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1834128" y="4157492"/>
              <a:ext cx="54319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量子计算 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(quantum computation) 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的概念最早由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IBM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的科学家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R. </a:t>
              </a:r>
              <a:r>
                <a:rPr lang="en-US" altLang="zh-CN" sz="16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Landauer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及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C. Bennett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于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年代提出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825921" y="6362080"/>
              <a:ext cx="547885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加拿大量子计算公司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D-Wave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于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日正式发布了全球第一款商用型量子计算机“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D-Wave One”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 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164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717923" y="3679511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洞察时代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388" y="3693579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1561515" y="3432993"/>
            <a:ext cx="61564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洞察计算的关键技术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2682" y="1417639"/>
            <a:ext cx="5271844" cy="5320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98104" y="1818726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context and learning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98104" y="46619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nano- and atomic-scale components 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98104" y="25393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visual analytics and interaction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8104" y="3221978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software-defined environments 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98104" y="394262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data-centric systems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15954" y="1820088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</a:t>
            </a:r>
            <a:r>
              <a:rPr lang="en-US" altLang="zh-CN" dirty="0" smtClean="0"/>
              <a:t>analytics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15954" y="5380242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cyber-physical systems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15954" y="610089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Internet of Things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9388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bit generation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717924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insight </a:t>
            </a:r>
            <a:r>
              <a:rPr lang="en-US" altLang="zh-CN" dirty="0"/>
              <a:t>generation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892158" y="1414439"/>
            <a:ext cx="527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Insight Computing——</a:t>
            </a:r>
            <a:r>
              <a:rPr lang="zh-CN" altLang="en-US" sz="1600" dirty="0" smtClean="0"/>
              <a:t>洞察计算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2198104" y="5380242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neurosynaptic</a:t>
            </a:r>
            <a:r>
              <a:rPr lang="en-US" altLang="zh-CN" dirty="0"/>
              <a:t> computing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615954" y="3229346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brain-inspired systems 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615954" y="2510056"/>
            <a:ext cx="2166424" cy="52050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quantum computing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15954" y="394647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energy efficient sensing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198104" y="607021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machine </a:t>
            </a:r>
            <a:r>
              <a:rPr lang="en-US" altLang="zh-CN" dirty="0" smtClean="0"/>
              <a:t>learning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615954" y="4636441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communications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198104" y="1812235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语境与学习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98104" y="2508694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可视化分析与交互</a:t>
            </a:r>
          </a:p>
        </p:txBody>
      </p:sp>
      <p:sp>
        <p:nvSpPr>
          <p:cNvPr id="28" name="矩形 27"/>
          <p:cNvSpPr/>
          <p:nvPr/>
        </p:nvSpPr>
        <p:spPr>
          <a:xfrm>
            <a:off x="2198103" y="32219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软件定义环境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08628" y="39491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98103" y="465779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原子级组成部分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98103" y="537845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神经形态计算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08628" y="6068418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15954" y="1802995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615954" y="2507738"/>
            <a:ext cx="2166424" cy="52050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15953" y="3211555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脑启发系统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68220" y="2609448"/>
            <a:ext cx="5866228" cy="4228369"/>
            <a:chOff x="668220" y="2609448"/>
            <a:chExt cx="5866228" cy="4228369"/>
          </a:xfrm>
        </p:grpSpPr>
        <p:grpSp>
          <p:nvGrpSpPr>
            <p:cNvPr id="35" name="组合 34"/>
            <p:cNvGrpSpPr/>
            <p:nvPr/>
          </p:nvGrpSpPr>
          <p:grpSpPr>
            <a:xfrm>
              <a:off x="668220" y="2609448"/>
              <a:ext cx="5866228" cy="4228369"/>
              <a:chOff x="1706605" y="3909922"/>
              <a:chExt cx="5866228" cy="4228369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1706605" y="3909922"/>
                <a:ext cx="5866228" cy="4228369"/>
                <a:chOff x="1561514" y="2510056"/>
                <a:chExt cx="5866228" cy="4228369"/>
              </a:xfrm>
            </p:grpSpPr>
            <p:sp>
              <p:nvSpPr>
                <p:cNvPr id="49" name="矩形标注 48"/>
                <p:cNvSpPr/>
                <p:nvPr/>
              </p:nvSpPr>
              <p:spPr>
                <a:xfrm>
                  <a:off x="1561514" y="2510056"/>
                  <a:ext cx="5866228" cy="4228369"/>
                </a:xfrm>
                <a:prstGeom prst="wedgeRectCallout">
                  <a:avLst>
                    <a:gd name="adj1" fmla="val 53078"/>
                    <a:gd name="adj2" fmla="val -31269"/>
                  </a:avLst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0" name="矩形 49"/>
                <p:cNvSpPr/>
                <p:nvPr/>
              </p:nvSpPr>
              <p:spPr>
                <a:xfrm>
                  <a:off x="1732123" y="2659270"/>
                  <a:ext cx="2166424" cy="520505"/>
                </a:xfrm>
                <a:prstGeom prst="rect">
                  <a:avLst/>
                </a:prstGeom>
                <a:solidFill>
                  <a:srgbClr val="B33531"/>
                </a:solidFill>
                <a:ln>
                  <a:solidFill>
                    <a:srgbClr val="AE3430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脑启发系统</a:t>
                  </a:r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1" name="矩形 50"/>
                <p:cNvSpPr/>
                <p:nvPr/>
              </p:nvSpPr>
              <p:spPr>
                <a:xfrm>
                  <a:off x="1732123" y="3349239"/>
                  <a:ext cx="5569009" cy="3121900"/>
                </a:xfrm>
                <a:prstGeom prst="rect">
                  <a:avLst/>
                </a:prstGeom>
                <a:solidFill>
                  <a:srgbClr val="B33531"/>
                </a:solidFill>
                <a:ln>
                  <a:solidFill>
                    <a:srgbClr val="AE3430"/>
                  </a:solidFill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32" name="矩形 31"/>
              <p:cNvSpPr/>
              <p:nvPr/>
            </p:nvSpPr>
            <p:spPr>
              <a:xfrm>
                <a:off x="2008188" y="4896449"/>
                <a:ext cx="501079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脑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启发系统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，一种模仿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人类的大脑和神经系统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，拥有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大脑模拟计算驱动的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嵌入式高度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认知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能力的计算系统。</a:t>
                </a:r>
                <a:endParaRPr lang="zh-CN" altLang="en-US" sz="16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2033656" y="5684173"/>
                <a:ext cx="3594412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主要领域：生物启发系统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(Biologically Inspired Systems)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、认知神经科学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(Cognitive Neuroscience)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、意识模型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(Models of Consciousness)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、神经计算</a:t>
                </a:r>
                <a:r>
                  <a:rPr lang="en-US" altLang="zh-CN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(Neural Computation)</a:t>
                </a: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008188" y="7204471"/>
                <a:ext cx="5507505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2014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</a:t>
                </a:r>
                <a:r>
                  <a:rPr lang="en-US" altLang="zh-CN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IBM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已经开发出一款微芯片：</a:t>
                </a:r>
                <a:r>
                  <a:rPr lang="en-US" altLang="zh-CN" sz="1600" dirty="0" err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TrueNorth</a:t>
                </a: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，可在进行计算时模仿神经元和突触及大脑其他功能。</a:t>
                </a:r>
              </a:p>
            </p:txBody>
          </p:sp>
        </p:grp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97076" y="4608857"/>
              <a:ext cx="2021286" cy="12133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903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7717923" y="3679511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洞察时代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79388" y="3693579"/>
            <a:ext cx="1382127" cy="51266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比特时代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2" idx="3"/>
            <a:endCxn id="13" idx="1"/>
          </p:cNvCxnSpPr>
          <p:nvPr/>
        </p:nvCxnSpPr>
        <p:spPr>
          <a:xfrm>
            <a:off x="1561515" y="3432993"/>
            <a:ext cx="615640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洞察计算的关键技术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02682" y="1417639"/>
            <a:ext cx="5271844" cy="53207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高效节能检测</a:t>
            </a:r>
          </a:p>
        </p:txBody>
      </p:sp>
      <p:sp>
        <p:nvSpPr>
          <p:cNvPr id="4" name="矩形 3"/>
          <p:cNvSpPr/>
          <p:nvPr/>
        </p:nvSpPr>
        <p:spPr>
          <a:xfrm>
            <a:off x="2198104" y="1818726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context and learning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198104" y="46619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nano- and atomic-scale components 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98104" y="25393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visual analytics and interaction 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8104" y="3221978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software-defined environments 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98104" y="394262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data-centric systems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615954" y="1820088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</a:t>
            </a:r>
            <a:r>
              <a:rPr lang="en-US" altLang="zh-CN" dirty="0" smtClean="0"/>
              <a:t>analytics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615954" y="5380242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cyber-physical systems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15954" y="610089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Internet of Things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9388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bit generation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7717924" y="3179775"/>
            <a:ext cx="1382127" cy="50643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insight </a:t>
            </a:r>
            <a:r>
              <a:rPr lang="en-US" altLang="zh-CN" dirty="0"/>
              <a:t>generation 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1892158" y="1414439"/>
            <a:ext cx="5271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Insight Computing——</a:t>
            </a:r>
            <a:r>
              <a:rPr lang="zh-CN" altLang="en-US" sz="1600" dirty="0" smtClean="0"/>
              <a:t>洞察计算</a:t>
            </a:r>
            <a:endParaRPr lang="zh-CN" altLang="en-US" sz="1600" dirty="0"/>
          </a:p>
        </p:txBody>
      </p:sp>
      <p:sp>
        <p:nvSpPr>
          <p:cNvPr id="18" name="矩形 17"/>
          <p:cNvSpPr/>
          <p:nvPr/>
        </p:nvSpPr>
        <p:spPr>
          <a:xfrm>
            <a:off x="2198104" y="5380242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neurosynaptic</a:t>
            </a:r>
            <a:r>
              <a:rPr lang="en-US" altLang="zh-CN" dirty="0"/>
              <a:t> computing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615954" y="3229346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brain-inspired systems 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615954" y="2510056"/>
            <a:ext cx="2166424" cy="52050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quantum computing 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15954" y="3946473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energy efficient sensing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198104" y="607021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machine </a:t>
            </a:r>
            <a:r>
              <a:rPr lang="en-US" altLang="zh-CN" dirty="0" smtClean="0"/>
              <a:t>learning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615954" y="4636441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communications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198104" y="1812235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语境与学习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198104" y="2508694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可视化分析与交互</a:t>
            </a:r>
          </a:p>
        </p:txBody>
      </p:sp>
      <p:sp>
        <p:nvSpPr>
          <p:cNvPr id="28" name="矩形 27"/>
          <p:cNvSpPr/>
          <p:nvPr/>
        </p:nvSpPr>
        <p:spPr>
          <a:xfrm>
            <a:off x="2198103" y="3221977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软件定义环境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08628" y="394911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数据中心系统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198103" y="4657799"/>
            <a:ext cx="2166424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原子级组成部分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98103" y="5378450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神经形态计算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208628" y="6068418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615954" y="1802995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615954" y="2507738"/>
            <a:ext cx="2166424" cy="520505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615953" y="3211555"/>
            <a:ext cx="21664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脑启发系统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15953" y="3960866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节能传感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615953" y="4621809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615953" y="5378449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数字物理系统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626478" y="6097425"/>
            <a:ext cx="2166424" cy="520505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81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组合 212"/>
          <p:cNvGrpSpPr/>
          <p:nvPr/>
        </p:nvGrpSpPr>
        <p:grpSpPr>
          <a:xfrm>
            <a:off x="4983121" y="1245625"/>
            <a:ext cx="4146811" cy="3990259"/>
            <a:chOff x="4983121" y="1245625"/>
            <a:chExt cx="4146811" cy="3990259"/>
          </a:xfrm>
        </p:grpSpPr>
        <p:sp>
          <p:nvSpPr>
            <p:cNvPr id="208" name="矩形 207"/>
            <p:cNvSpPr/>
            <p:nvPr/>
          </p:nvSpPr>
          <p:spPr>
            <a:xfrm>
              <a:off x="7242297" y="2840302"/>
              <a:ext cx="1887635" cy="2395582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/>
            <p:cNvSpPr/>
            <p:nvPr/>
          </p:nvSpPr>
          <p:spPr>
            <a:xfrm>
              <a:off x="4983121" y="1245625"/>
              <a:ext cx="4014258" cy="54647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洞察计算</a:t>
              </a:r>
              <a:endPara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2" name="直接箭头连接符 211"/>
            <p:cNvCxnSpPr>
              <a:stCxn id="208" idx="0"/>
              <a:endCxn id="210" idx="2"/>
            </p:cNvCxnSpPr>
            <p:nvPr/>
          </p:nvCxnSpPr>
          <p:spPr>
            <a:xfrm flipH="1" flipV="1">
              <a:off x="6990250" y="1792102"/>
              <a:ext cx="1195865" cy="104820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组合 127"/>
          <p:cNvGrpSpPr/>
          <p:nvPr/>
        </p:nvGrpSpPr>
        <p:grpSpPr>
          <a:xfrm>
            <a:off x="617127" y="4887352"/>
            <a:ext cx="7832213" cy="1342469"/>
            <a:chOff x="576775" y="4867422"/>
            <a:chExt cx="7832213" cy="1342469"/>
          </a:xfrm>
        </p:grpSpPr>
        <p:sp>
          <p:nvSpPr>
            <p:cNvPr id="145" name="椭圆 144"/>
            <p:cNvSpPr/>
            <p:nvPr/>
          </p:nvSpPr>
          <p:spPr>
            <a:xfrm>
              <a:off x="576775" y="4867422"/>
              <a:ext cx="7832213" cy="1237956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1073866" y="5057335"/>
              <a:ext cx="2796297" cy="731521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3720905" y="5567288"/>
              <a:ext cx="1477108" cy="464234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4689632" y="5057335"/>
              <a:ext cx="2899887" cy="597877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9" name="文本框 3"/>
            <p:cNvSpPr txBox="1"/>
            <p:nvPr/>
          </p:nvSpPr>
          <p:spPr>
            <a:xfrm>
              <a:off x="2129485" y="5537795"/>
              <a:ext cx="61371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100" dirty="0" smtClean="0"/>
                <a:t>互联网</a:t>
              </a:r>
              <a:endParaRPr lang="zh-CN" altLang="en-US" sz="1100" dirty="0"/>
            </a:p>
          </p:txBody>
        </p:sp>
        <p:grpSp>
          <p:nvGrpSpPr>
            <p:cNvPr id="150" name="组合 149"/>
            <p:cNvGrpSpPr/>
            <p:nvPr/>
          </p:nvGrpSpPr>
          <p:grpSpPr>
            <a:xfrm>
              <a:off x="2617313" y="5219177"/>
              <a:ext cx="887888" cy="493988"/>
              <a:chOff x="7260907" y="3582712"/>
              <a:chExt cx="887888" cy="49398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76" name="矩形 175"/>
              <p:cNvSpPr/>
              <p:nvPr/>
            </p:nvSpPr>
            <p:spPr>
              <a:xfrm>
                <a:off x="7589519" y="3995225"/>
                <a:ext cx="73344" cy="81475"/>
              </a:xfrm>
              <a:prstGeom prst="rect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7713344" y="3995224"/>
                <a:ext cx="73344" cy="81475"/>
              </a:xfrm>
              <a:prstGeom prst="rect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7837169" y="3995224"/>
                <a:ext cx="73344" cy="81475"/>
              </a:xfrm>
              <a:prstGeom prst="rect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7260907" y="3582712"/>
                <a:ext cx="887888" cy="251101"/>
              </a:xfrm>
              <a:prstGeom prst="rect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IT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80" name="直接连接符 179"/>
              <p:cNvCxnSpPr>
                <a:stCxn id="179" idx="2"/>
                <a:endCxn id="176" idx="0"/>
              </p:cNvCxnSpPr>
              <p:nvPr/>
            </p:nvCxnSpPr>
            <p:spPr>
              <a:xfrm flipH="1">
                <a:off x="7626191" y="3833813"/>
                <a:ext cx="78660" cy="161412"/>
              </a:xfrm>
              <a:prstGeom prst="line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>
                <a:stCxn id="179" idx="2"/>
                <a:endCxn id="177" idx="0"/>
              </p:cNvCxnSpPr>
              <p:nvPr/>
            </p:nvCxnSpPr>
            <p:spPr>
              <a:xfrm>
                <a:off x="7704851" y="3833813"/>
                <a:ext cx="45165" cy="161411"/>
              </a:xfrm>
              <a:prstGeom prst="line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>
                <a:stCxn id="179" idx="2"/>
                <a:endCxn id="178" idx="0"/>
              </p:cNvCxnSpPr>
              <p:nvPr/>
            </p:nvCxnSpPr>
            <p:spPr>
              <a:xfrm>
                <a:off x="7704851" y="3833813"/>
                <a:ext cx="168990" cy="161411"/>
              </a:xfrm>
              <a:prstGeom prst="line">
                <a:avLst/>
              </a:prstGeom>
              <a:grp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1" name="矩形 150"/>
            <p:cNvSpPr/>
            <p:nvPr/>
          </p:nvSpPr>
          <p:spPr>
            <a:xfrm>
              <a:off x="1514912" y="5126082"/>
              <a:ext cx="614573" cy="1861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151"/>
            <p:cNvSpPr/>
            <p:nvPr/>
          </p:nvSpPr>
          <p:spPr>
            <a:xfrm>
              <a:off x="1521513" y="5482410"/>
              <a:ext cx="614573" cy="18619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3" name="直接连接符 152"/>
            <p:cNvCxnSpPr>
              <a:stCxn id="151" idx="3"/>
              <a:endCxn id="179" idx="1"/>
            </p:cNvCxnSpPr>
            <p:nvPr/>
          </p:nvCxnSpPr>
          <p:spPr>
            <a:xfrm>
              <a:off x="2129485" y="5219177"/>
              <a:ext cx="487828" cy="12555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>
              <a:stCxn id="151" idx="3"/>
              <a:endCxn id="152" idx="3"/>
            </p:cNvCxnSpPr>
            <p:nvPr/>
          </p:nvCxnSpPr>
          <p:spPr>
            <a:xfrm>
              <a:off x="2129485" y="5219177"/>
              <a:ext cx="6601" cy="35632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>
              <a:stCxn id="149" idx="1"/>
              <a:endCxn id="179" idx="1"/>
            </p:cNvCxnSpPr>
            <p:nvPr/>
          </p:nvCxnSpPr>
          <p:spPr>
            <a:xfrm flipV="1">
              <a:off x="2129485" y="5344728"/>
              <a:ext cx="487828" cy="32387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" name="组合 155"/>
            <p:cNvGrpSpPr/>
            <p:nvPr/>
          </p:nvGrpSpPr>
          <p:grpSpPr>
            <a:xfrm>
              <a:off x="4942769" y="5077495"/>
              <a:ext cx="887888" cy="493988"/>
              <a:chOff x="7260907" y="3582712"/>
              <a:chExt cx="887888" cy="493988"/>
            </a:xfrm>
            <a:solidFill>
              <a:srgbClr val="EE3539"/>
            </a:solidFill>
          </p:grpSpPr>
          <p:sp>
            <p:nvSpPr>
              <p:cNvPr id="169" name="矩形 168"/>
              <p:cNvSpPr/>
              <p:nvPr/>
            </p:nvSpPr>
            <p:spPr>
              <a:xfrm>
                <a:off x="7589519" y="3995225"/>
                <a:ext cx="73344" cy="81475"/>
              </a:xfrm>
              <a:prstGeom prst="rect">
                <a:avLst/>
              </a:prstGeom>
              <a:grpFill/>
              <a:ln>
                <a:solidFill>
                  <a:srgbClr val="EE35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0" name="矩形 169"/>
              <p:cNvSpPr/>
              <p:nvPr/>
            </p:nvSpPr>
            <p:spPr>
              <a:xfrm>
                <a:off x="7713344" y="3995224"/>
                <a:ext cx="73344" cy="81475"/>
              </a:xfrm>
              <a:prstGeom prst="rect">
                <a:avLst/>
              </a:prstGeom>
              <a:grpFill/>
              <a:ln>
                <a:solidFill>
                  <a:srgbClr val="EE35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7837169" y="3995224"/>
                <a:ext cx="73344" cy="81475"/>
              </a:xfrm>
              <a:prstGeom prst="rect">
                <a:avLst/>
              </a:prstGeom>
              <a:grpFill/>
              <a:ln>
                <a:solidFill>
                  <a:srgbClr val="EE35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7260907" y="3582712"/>
                <a:ext cx="887888" cy="328782"/>
              </a:xfrm>
              <a:prstGeom prst="rect">
                <a:avLst/>
              </a:prstGeom>
              <a:grpFill/>
              <a:ln>
                <a:solidFill>
                  <a:srgbClr val="EE353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数字物理系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73" name="直接连接符 172"/>
              <p:cNvCxnSpPr>
                <a:stCxn id="172" idx="2"/>
                <a:endCxn id="169" idx="0"/>
              </p:cNvCxnSpPr>
              <p:nvPr/>
            </p:nvCxnSpPr>
            <p:spPr>
              <a:xfrm flipH="1">
                <a:off x="7626191" y="3911494"/>
                <a:ext cx="78660" cy="83731"/>
              </a:xfrm>
              <a:prstGeom prst="line">
                <a:avLst/>
              </a:prstGeom>
              <a:grpFill/>
              <a:ln>
                <a:solidFill>
                  <a:srgbClr val="EE35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直接连接符 173"/>
              <p:cNvCxnSpPr>
                <a:stCxn id="172" idx="2"/>
                <a:endCxn id="170" idx="0"/>
              </p:cNvCxnSpPr>
              <p:nvPr/>
            </p:nvCxnSpPr>
            <p:spPr>
              <a:xfrm>
                <a:off x="7704851" y="3911494"/>
                <a:ext cx="45165" cy="83730"/>
              </a:xfrm>
              <a:prstGeom prst="line">
                <a:avLst/>
              </a:prstGeom>
              <a:grpFill/>
              <a:ln>
                <a:solidFill>
                  <a:srgbClr val="EE35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直接连接符 174"/>
              <p:cNvCxnSpPr>
                <a:stCxn id="172" idx="2"/>
                <a:endCxn id="171" idx="0"/>
              </p:cNvCxnSpPr>
              <p:nvPr/>
            </p:nvCxnSpPr>
            <p:spPr>
              <a:xfrm>
                <a:off x="7704851" y="3911494"/>
                <a:ext cx="168990" cy="83730"/>
              </a:xfrm>
              <a:prstGeom prst="line">
                <a:avLst/>
              </a:prstGeom>
              <a:grpFill/>
              <a:ln>
                <a:solidFill>
                  <a:srgbClr val="EE35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矩形 156"/>
            <p:cNvSpPr/>
            <p:nvPr/>
          </p:nvSpPr>
          <p:spPr>
            <a:xfrm>
              <a:off x="6197601" y="5119634"/>
              <a:ext cx="759812" cy="192638"/>
            </a:xfrm>
            <a:prstGeom prst="rect">
              <a:avLst/>
            </a:prstGeom>
            <a:solidFill>
              <a:srgbClr val="EE3539"/>
            </a:solidFill>
            <a:ln>
              <a:solidFill>
                <a:srgbClr val="EE35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物网系统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157"/>
            <p:cNvSpPr/>
            <p:nvPr/>
          </p:nvSpPr>
          <p:spPr>
            <a:xfrm>
              <a:off x="6069172" y="5397341"/>
              <a:ext cx="759812" cy="192638"/>
            </a:xfrm>
            <a:prstGeom prst="rect">
              <a:avLst/>
            </a:prstGeom>
            <a:solidFill>
              <a:srgbClr val="EE3539"/>
            </a:solidFill>
            <a:ln>
              <a:solidFill>
                <a:srgbClr val="EE35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1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物网系统</a:t>
              </a:r>
              <a:endPara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9" name="直接连接符 158"/>
            <p:cNvCxnSpPr>
              <a:endCxn id="157" idx="1"/>
            </p:cNvCxnSpPr>
            <p:nvPr/>
          </p:nvCxnSpPr>
          <p:spPr>
            <a:xfrm>
              <a:off x="5830657" y="5215953"/>
              <a:ext cx="366944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>
              <a:stCxn id="172" idx="3"/>
              <a:endCxn id="158" idx="1"/>
            </p:cNvCxnSpPr>
            <p:nvPr/>
          </p:nvCxnSpPr>
          <p:spPr>
            <a:xfrm>
              <a:off x="5830657" y="5241886"/>
              <a:ext cx="238515" cy="25177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 flipV="1">
              <a:off x="6036319" y="5215953"/>
              <a:ext cx="127875" cy="28952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文本框 57"/>
            <p:cNvSpPr txBox="1"/>
            <p:nvPr/>
          </p:nvSpPr>
          <p:spPr>
            <a:xfrm>
              <a:off x="5528786" y="5413437"/>
              <a:ext cx="81867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100" dirty="0" smtClean="0"/>
                <a:t>物联网</a:t>
              </a:r>
              <a:endParaRPr lang="zh-CN" altLang="en-US" sz="1100" dirty="0"/>
            </a:p>
          </p:txBody>
        </p:sp>
        <p:cxnSp>
          <p:nvCxnSpPr>
            <p:cNvPr id="163" name="直接连接符 162"/>
            <p:cNvCxnSpPr>
              <a:stCxn id="179" idx="3"/>
              <a:endCxn id="172" idx="1"/>
            </p:cNvCxnSpPr>
            <p:nvPr/>
          </p:nvCxnSpPr>
          <p:spPr>
            <a:xfrm flipV="1">
              <a:off x="3505201" y="5241886"/>
              <a:ext cx="1437568" cy="10284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矩形 163"/>
            <p:cNvSpPr/>
            <p:nvPr/>
          </p:nvSpPr>
          <p:spPr>
            <a:xfrm>
              <a:off x="4108445" y="5631689"/>
              <a:ext cx="817337" cy="20807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其他系统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文本框 61"/>
            <p:cNvSpPr txBox="1"/>
            <p:nvPr/>
          </p:nvSpPr>
          <p:spPr>
            <a:xfrm>
              <a:off x="4070604" y="5805239"/>
              <a:ext cx="81733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100" dirty="0" smtClean="0"/>
                <a:t>其他网络</a:t>
              </a:r>
              <a:endParaRPr lang="zh-CN" altLang="en-US" sz="1100" dirty="0"/>
            </a:p>
          </p:txBody>
        </p:sp>
        <p:cxnSp>
          <p:nvCxnSpPr>
            <p:cNvPr id="166" name="直接连接符 165"/>
            <p:cNvCxnSpPr>
              <a:endCxn id="164" idx="0"/>
            </p:cNvCxnSpPr>
            <p:nvPr/>
          </p:nvCxnSpPr>
          <p:spPr>
            <a:xfrm>
              <a:off x="3505201" y="5344727"/>
              <a:ext cx="1011913" cy="2869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stCxn id="164" idx="0"/>
              <a:endCxn id="172" idx="1"/>
            </p:cNvCxnSpPr>
            <p:nvPr/>
          </p:nvCxnSpPr>
          <p:spPr>
            <a:xfrm flipV="1">
              <a:off x="4517114" y="5241886"/>
              <a:ext cx="425655" cy="389803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文本框 106"/>
            <p:cNvSpPr txBox="1"/>
            <p:nvPr/>
          </p:nvSpPr>
          <p:spPr>
            <a:xfrm>
              <a:off x="576775" y="5871337"/>
              <a:ext cx="1404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600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网络系统层</a:t>
              </a:r>
              <a:endPara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567660" y="2152179"/>
            <a:ext cx="7533480" cy="1785856"/>
            <a:chOff x="527308" y="2132249"/>
            <a:chExt cx="7533480" cy="1785856"/>
          </a:xfrm>
        </p:grpSpPr>
        <p:sp>
          <p:nvSpPr>
            <p:cNvPr id="130" name="平行四边形 129"/>
            <p:cNvSpPr/>
            <p:nvPr/>
          </p:nvSpPr>
          <p:spPr>
            <a:xfrm>
              <a:off x="858130" y="2444580"/>
              <a:ext cx="7202658" cy="1125415"/>
            </a:xfrm>
            <a:prstGeom prst="parallelogram">
              <a:avLst>
                <a:gd name="adj" fmla="val 175000"/>
              </a:avLst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dk1"/>
                </a:solidFill>
              </a:endParaRPr>
            </a:p>
          </p:txBody>
        </p:sp>
        <p:sp>
          <p:nvSpPr>
            <p:cNvPr id="131" name="流程图: 磁盘 130"/>
            <p:cNvSpPr/>
            <p:nvPr/>
          </p:nvSpPr>
          <p:spPr>
            <a:xfrm>
              <a:off x="4838131" y="2132249"/>
              <a:ext cx="680900" cy="457200"/>
            </a:xfrm>
            <a:prstGeom prst="flowChartMagneticDisk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2" name="流程图: 磁盘 131"/>
            <p:cNvSpPr/>
            <p:nvPr/>
          </p:nvSpPr>
          <p:spPr>
            <a:xfrm>
              <a:off x="5695869" y="2132249"/>
              <a:ext cx="680900" cy="457200"/>
            </a:xfrm>
            <a:prstGeom prst="flowChartMagneticDisk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3" name="流程图: 磁盘 132"/>
            <p:cNvSpPr/>
            <p:nvPr/>
          </p:nvSpPr>
          <p:spPr>
            <a:xfrm>
              <a:off x="6616963" y="2132249"/>
              <a:ext cx="680900" cy="457200"/>
            </a:xfrm>
            <a:prstGeom prst="flowChartMagneticDisk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4" name="流程图: 磁盘 133"/>
            <p:cNvSpPr/>
            <p:nvPr/>
          </p:nvSpPr>
          <p:spPr>
            <a:xfrm>
              <a:off x="3980393" y="2132249"/>
              <a:ext cx="680900" cy="457200"/>
            </a:xfrm>
            <a:prstGeom prst="flowChartMagneticDisk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5" name="流程图: 磁盘 134"/>
            <p:cNvSpPr/>
            <p:nvPr/>
          </p:nvSpPr>
          <p:spPr>
            <a:xfrm>
              <a:off x="4328179" y="3057673"/>
              <a:ext cx="680900" cy="457200"/>
            </a:xfrm>
            <a:prstGeom prst="flowChartMagneticDisk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6" name="流程图: 磁盘 135"/>
            <p:cNvSpPr/>
            <p:nvPr/>
          </p:nvSpPr>
          <p:spPr>
            <a:xfrm>
              <a:off x="3412260" y="3057673"/>
              <a:ext cx="680900" cy="457200"/>
            </a:xfrm>
            <a:prstGeom prst="flowChartMagneticDisk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7" name="流程图: 磁盘 136"/>
            <p:cNvSpPr/>
            <p:nvPr/>
          </p:nvSpPr>
          <p:spPr>
            <a:xfrm>
              <a:off x="2549347" y="3057673"/>
              <a:ext cx="680900" cy="457200"/>
            </a:xfrm>
            <a:prstGeom prst="flowChartMagneticDisk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流程图: 磁盘 137"/>
            <p:cNvSpPr/>
            <p:nvPr/>
          </p:nvSpPr>
          <p:spPr>
            <a:xfrm>
              <a:off x="1691800" y="3057673"/>
              <a:ext cx="680900" cy="457200"/>
            </a:xfrm>
            <a:prstGeom prst="flowChartMagneticDisk">
              <a:avLst/>
            </a:prstGeom>
            <a:solidFill>
              <a:srgbClr val="00206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139" name="曲线连接符 138"/>
            <p:cNvCxnSpPr>
              <a:stCxn id="134" idx="1"/>
              <a:endCxn id="138" idx="1"/>
            </p:cNvCxnSpPr>
            <p:nvPr/>
          </p:nvCxnSpPr>
          <p:spPr>
            <a:xfrm rot="16200000" flipH="1" flipV="1">
              <a:off x="2713835" y="1450664"/>
              <a:ext cx="925424" cy="2288593"/>
            </a:xfrm>
            <a:prstGeom prst="curvedConnector3">
              <a:avLst>
                <a:gd name="adj1" fmla="val -24702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曲线连接符 139"/>
            <p:cNvCxnSpPr>
              <a:stCxn id="138" idx="1"/>
              <a:endCxn id="132" idx="1"/>
            </p:cNvCxnSpPr>
            <p:nvPr/>
          </p:nvCxnSpPr>
          <p:spPr>
            <a:xfrm rot="5400000" flipH="1" flipV="1">
              <a:off x="3571572" y="592927"/>
              <a:ext cx="925424" cy="4004069"/>
            </a:xfrm>
            <a:prstGeom prst="curvedConnector3">
              <a:avLst>
                <a:gd name="adj1" fmla="val 124702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曲线连接符 140"/>
            <p:cNvCxnSpPr>
              <a:stCxn id="131" idx="1"/>
              <a:endCxn id="135" idx="0"/>
            </p:cNvCxnSpPr>
            <p:nvPr/>
          </p:nvCxnSpPr>
          <p:spPr>
            <a:xfrm rot="16200000" flipH="1" flipV="1">
              <a:off x="4384693" y="2416185"/>
              <a:ext cx="1077824" cy="509952"/>
            </a:xfrm>
            <a:prstGeom prst="curvedConnector3">
              <a:avLst>
                <a:gd name="adj1" fmla="val -21209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曲线连接符 141"/>
            <p:cNvCxnSpPr>
              <a:stCxn id="133" idx="1"/>
              <a:endCxn id="137" idx="0"/>
            </p:cNvCxnSpPr>
            <p:nvPr/>
          </p:nvCxnSpPr>
          <p:spPr>
            <a:xfrm rot="16200000" flipH="1" flipV="1">
              <a:off x="4384693" y="637353"/>
              <a:ext cx="1077824" cy="4067616"/>
            </a:xfrm>
            <a:prstGeom prst="curvedConnector3">
              <a:avLst>
                <a:gd name="adj1" fmla="val -21209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曲线连接符 142"/>
            <p:cNvCxnSpPr>
              <a:stCxn id="136" idx="0"/>
              <a:endCxn id="138" idx="0"/>
            </p:cNvCxnSpPr>
            <p:nvPr/>
          </p:nvCxnSpPr>
          <p:spPr>
            <a:xfrm rot="16200000" flipV="1">
              <a:off x="2892480" y="2349843"/>
              <a:ext cx="12700" cy="1720460"/>
            </a:xfrm>
            <a:prstGeom prst="curvedConnector3">
              <a:avLst>
                <a:gd name="adj1" fmla="val 3000000"/>
              </a:avLst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文本框 107"/>
            <p:cNvSpPr txBox="1"/>
            <p:nvPr/>
          </p:nvSpPr>
          <p:spPr>
            <a:xfrm>
              <a:off x="527308" y="3579551"/>
              <a:ext cx="1404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r>
                <a:rPr lang="zh-CN" altLang="en-US" sz="1600" dirty="0" smtClean="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数据存储层</a:t>
              </a:r>
              <a:endParaRPr lang="zh-CN" altLang="en-US" sz="16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推断：洞察计算面临的挑战</a:t>
            </a:r>
            <a:endParaRPr lang="zh-CN" altLang="en-US" dirty="0"/>
          </a:p>
        </p:txBody>
      </p:sp>
      <p:grpSp>
        <p:nvGrpSpPr>
          <p:cNvPr id="127" name="组合 126"/>
          <p:cNvGrpSpPr/>
          <p:nvPr/>
        </p:nvGrpSpPr>
        <p:grpSpPr>
          <a:xfrm>
            <a:off x="1131257" y="3306203"/>
            <a:ext cx="6006143" cy="2325486"/>
            <a:chOff x="1131257" y="3306203"/>
            <a:chExt cx="6006143" cy="2325486"/>
          </a:xfrm>
        </p:grpSpPr>
        <p:cxnSp>
          <p:nvCxnSpPr>
            <p:cNvPr id="6" name="直接箭头连接符 5"/>
            <p:cNvCxnSpPr/>
            <p:nvPr/>
          </p:nvCxnSpPr>
          <p:spPr>
            <a:xfrm flipH="1" flipV="1">
              <a:off x="1681522" y="3611406"/>
              <a:ext cx="6601" cy="167804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V="1">
              <a:off x="1828799" y="3611406"/>
              <a:ext cx="0" cy="1858872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V="1">
              <a:off x="3061257" y="3611406"/>
              <a:ext cx="0" cy="160777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箭头连接符 73"/>
            <p:cNvCxnSpPr/>
            <p:nvPr/>
          </p:nvCxnSpPr>
          <p:spPr>
            <a:xfrm flipH="1" flipV="1">
              <a:off x="4479272" y="3611406"/>
              <a:ext cx="37842" cy="202028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箭头连接符 75"/>
            <p:cNvCxnSpPr/>
            <p:nvPr/>
          </p:nvCxnSpPr>
          <p:spPr>
            <a:xfrm flipH="1" flipV="1">
              <a:off x="5374258" y="3611406"/>
              <a:ext cx="12455" cy="146608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箭头连接符 77"/>
            <p:cNvCxnSpPr/>
            <p:nvPr/>
          </p:nvCxnSpPr>
          <p:spPr>
            <a:xfrm flipV="1">
              <a:off x="6449078" y="3485664"/>
              <a:ext cx="0" cy="191167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箭头连接符 79"/>
            <p:cNvCxnSpPr/>
            <p:nvPr/>
          </p:nvCxnSpPr>
          <p:spPr>
            <a:xfrm flipV="1">
              <a:off x="6577507" y="3306203"/>
              <a:ext cx="0" cy="177129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单圆角矩形 99"/>
            <p:cNvSpPr/>
            <p:nvPr/>
          </p:nvSpPr>
          <p:spPr>
            <a:xfrm>
              <a:off x="6616963" y="4203700"/>
              <a:ext cx="520437" cy="292100"/>
            </a:xfrm>
            <a:prstGeom prst="snipRound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</a:rPr>
                <a:t>数据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2" name="单圆角矩形 101"/>
            <p:cNvSpPr/>
            <p:nvPr/>
          </p:nvSpPr>
          <p:spPr>
            <a:xfrm>
              <a:off x="5435558" y="4078080"/>
              <a:ext cx="966448" cy="327496"/>
            </a:xfrm>
            <a:prstGeom prst="snipRoundRect">
              <a:avLst/>
            </a:prstGeom>
            <a:noFill/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rgbClr val="C00000"/>
                  </a:solidFill>
                </a:rPr>
                <a:t>时效性数据</a:t>
              </a:r>
              <a:endParaRPr lang="zh-CN" altLang="en-US" sz="1100" dirty="0">
                <a:solidFill>
                  <a:srgbClr val="C00000"/>
                </a:solidFill>
              </a:endParaRPr>
            </a:p>
          </p:txBody>
        </p:sp>
        <p:sp>
          <p:nvSpPr>
            <p:cNvPr id="103" name="单圆角矩形 102"/>
            <p:cNvSpPr/>
            <p:nvPr/>
          </p:nvSpPr>
          <p:spPr>
            <a:xfrm>
              <a:off x="4541779" y="4304837"/>
              <a:ext cx="520437" cy="292100"/>
            </a:xfrm>
            <a:prstGeom prst="snipRound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</a:rPr>
                <a:t>数据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4" name="单圆角矩形 103"/>
            <p:cNvSpPr/>
            <p:nvPr/>
          </p:nvSpPr>
          <p:spPr>
            <a:xfrm>
              <a:off x="3099650" y="4118881"/>
              <a:ext cx="520437" cy="292100"/>
            </a:xfrm>
            <a:prstGeom prst="snipRound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</a:rPr>
                <a:t>数据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5" name="单圆角矩形 104"/>
            <p:cNvSpPr/>
            <p:nvPr/>
          </p:nvSpPr>
          <p:spPr>
            <a:xfrm>
              <a:off x="1867439" y="4195080"/>
              <a:ext cx="916113" cy="282137"/>
            </a:xfrm>
            <a:prstGeom prst="snipRound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</a:rPr>
                <a:t>一般数据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06" name="单圆角矩形 105"/>
            <p:cNvSpPr/>
            <p:nvPr/>
          </p:nvSpPr>
          <p:spPr>
            <a:xfrm>
              <a:off x="1131257" y="4410981"/>
              <a:ext cx="520437" cy="292100"/>
            </a:xfrm>
            <a:prstGeom prst="snipRoundRect">
              <a:avLst/>
            </a:prstGeom>
            <a:noFill/>
            <a:ln w="31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</a:rPr>
                <a:t>数据</a:t>
              </a:r>
              <a:endParaRPr lang="zh-CN" altLang="en-US" sz="11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组合 202"/>
          <p:cNvGrpSpPr/>
          <p:nvPr/>
        </p:nvGrpSpPr>
        <p:grpSpPr>
          <a:xfrm>
            <a:off x="4928293" y="4735802"/>
            <a:ext cx="4111443" cy="500081"/>
            <a:chOff x="4928293" y="4735802"/>
            <a:chExt cx="4111443" cy="500081"/>
          </a:xfrm>
        </p:grpSpPr>
        <p:sp>
          <p:nvSpPr>
            <p:cNvPr id="184" name="矩形 183"/>
            <p:cNvSpPr/>
            <p:nvPr/>
          </p:nvSpPr>
          <p:spPr>
            <a:xfrm>
              <a:off x="7377782" y="4735802"/>
              <a:ext cx="1661954" cy="35842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通信计算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8" name="直接箭头连接符 187"/>
            <p:cNvCxnSpPr>
              <a:endCxn id="184" idx="1"/>
            </p:cNvCxnSpPr>
            <p:nvPr/>
          </p:nvCxnSpPr>
          <p:spPr>
            <a:xfrm flipV="1">
              <a:off x="4928293" y="4915015"/>
              <a:ext cx="2449489" cy="32086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4" name="组合 203"/>
          <p:cNvGrpSpPr/>
          <p:nvPr/>
        </p:nvGrpSpPr>
        <p:grpSpPr>
          <a:xfrm>
            <a:off x="6617859" y="4298004"/>
            <a:ext cx="2419087" cy="841560"/>
            <a:chOff x="6617859" y="4298004"/>
            <a:chExt cx="2419087" cy="841560"/>
          </a:xfrm>
        </p:grpSpPr>
        <p:sp>
          <p:nvSpPr>
            <p:cNvPr id="185" name="矩形 184"/>
            <p:cNvSpPr/>
            <p:nvPr/>
          </p:nvSpPr>
          <p:spPr>
            <a:xfrm>
              <a:off x="7377782" y="4298004"/>
              <a:ext cx="1659164" cy="35842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低能耗计算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0" name="直接箭头连接符 189"/>
            <p:cNvCxnSpPr>
              <a:stCxn id="157" idx="0"/>
              <a:endCxn id="185" idx="1"/>
            </p:cNvCxnSpPr>
            <p:nvPr/>
          </p:nvCxnSpPr>
          <p:spPr>
            <a:xfrm flipV="1">
              <a:off x="6617859" y="4477217"/>
              <a:ext cx="759923" cy="662347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/>
          <p:cNvGrpSpPr/>
          <p:nvPr/>
        </p:nvGrpSpPr>
        <p:grpSpPr>
          <a:xfrm>
            <a:off x="7137400" y="3847838"/>
            <a:ext cx="1899546" cy="501912"/>
            <a:chOff x="7137400" y="3847838"/>
            <a:chExt cx="1899546" cy="501912"/>
          </a:xfrm>
        </p:grpSpPr>
        <p:sp>
          <p:nvSpPr>
            <p:cNvPr id="186" name="矩形 185"/>
            <p:cNvSpPr/>
            <p:nvPr/>
          </p:nvSpPr>
          <p:spPr>
            <a:xfrm>
              <a:off x="7377782" y="3847838"/>
              <a:ext cx="1659164" cy="35842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海量数据计算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2" name="直接箭头连接符 191"/>
            <p:cNvCxnSpPr>
              <a:stCxn id="100" idx="0"/>
              <a:endCxn id="186" idx="1"/>
            </p:cNvCxnSpPr>
            <p:nvPr/>
          </p:nvCxnSpPr>
          <p:spPr>
            <a:xfrm flipV="1">
              <a:off x="7137400" y="4027051"/>
              <a:ext cx="240382" cy="322699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组合 205"/>
          <p:cNvGrpSpPr/>
          <p:nvPr/>
        </p:nvGrpSpPr>
        <p:grpSpPr>
          <a:xfrm>
            <a:off x="6997765" y="2609379"/>
            <a:ext cx="2039181" cy="1159758"/>
            <a:chOff x="6997765" y="2609379"/>
            <a:chExt cx="2039181" cy="1159758"/>
          </a:xfrm>
        </p:grpSpPr>
        <p:sp>
          <p:nvSpPr>
            <p:cNvPr id="194" name="矩形 193"/>
            <p:cNvSpPr/>
            <p:nvPr/>
          </p:nvSpPr>
          <p:spPr>
            <a:xfrm>
              <a:off x="7377782" y="3410712"/>
              <a:ext cx="1659164" cy="35842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存储计算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96" name="直接箭头连接符 195"/>
            <p:cNvCxnSpPr>
              <a:stCxn id="133" idx="3"/>
              <a:endCxn id="194" idx="1"/>
            </p:cNvCxnSpPr>
            <p:nvPr/>
          </p:nvCxnSpPr>
          <p:spPr>
            <a:xfrm>
              <a:off x="6997765" y="2609379"/>
              <a:ext cx="380017" cy="980546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组合 206"/>
          <p:cNvGrpSpPr/>
          <p:nvPr/>
        </p:nvGrpSpPr>
        <p:grpSpPr>
          <a:xfrm>
            <a:off x="3910515" y="2140366"/>
            <a:ext cx="5140971" cy="1179452"/>
            <a:chOff x="3910515" y="2140366"/>
            <a:chExt cx="5140971" cy="1179452"/>
          </a:xfrm>
        </p:grpSpPr>
        <p:sp>
          <p:nvSpPr>
            <p:cNvPr id="198" name="矩形 197"/>
            <p:cNvSpPr/>
            <p:nvPr/>
          </p:nvSpPr>
          <p:spPr>
            <a:xfrm>
              <a:off x="7392322" y="2961393"/>
              <a:ext cx="1659164" cy="35842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实时分析计算</a:t>
              </a:r>
              <a:endPara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00" name="直接箭头连接符 199"/>
            <p:cNvCxnSpPr>
              <a:endCxn id="198" idx="1"/>
            </p:cNvCxnSpPr>
            <p:nvPr/>
          </p:nvCxnSpPr>
          <p:spPr>
            <a:xfrm>
              <a:off x="3910515" y="2140366"/>
              <a:ext cx="3481807" cy="100024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4" name="文本框 213"/>
          <p:cNvSpPr txBox="1"/>
          <p:nvPr/>
        </p:nvSpPr>
        <p:spPr>
          <a:xfrm>
            <a:off x="7603535" y="2025050"/>
            <a:ext cx="8574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支撑</a:t>
            </a:r>
            <a:endParaRPr lang="zh-CN" altLang="en-US" sz="20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20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洞察计算相关的可支撑计划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388" y="1417637"/>
            <a:ext cx="1241449" cy="375607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4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20836" y="1417637"/>
            <a:ext cx="7216726" cy="1044209"/>
            <a:chOff x="1420836" y="1417637"/>
            <a:chExt cx="7216726" cy="1044209"/>
          </a:xfrm>
        </p:grpSpPr>
        <p:sp>
          <p:nvSpPr>
            <p:cNvPr id="8" name="左箭头 7"/>
            <p:cNvSpPr/>
            <p:nvPr/>
          </p:nvSpPr>
          <p:spPr>
            <a:xfrm>
              <a:off x="1420836" y="1700590"/>
              <a:ext cx="1885070" cy="478302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3305907" y="1417637"/>
              <a:ext cx="5331655" cy="1044209"/>
            </a:xfrm>
            <a:prstGeom prst="rect">
              <a:avLst/>
            </a:prstGeom>
            <a:solidFill>
              <a:srgbClr val="50A61C"/>
            </a:solidFill>
            <a:ln>
              <a:solidFill>
                <a:srgbClr val="3A9349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美国国家战略性计算计划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National Strategic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Computing Initiative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NSCI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27053" y="1417637"/>
              <a:ext cx="1072637" cy="10442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提高计算能力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20836" y="2773568"/>
            <a:ext cx="7216727" cy="1044210"/>
            <a:chOff x="1420836" y="2773568"/>
            <a:chExt cx="7216727" cy="1044210"/>
          </a:xfrm>
        </p:grpSpPr>
        <p:sp>
          <p:nvSpPr>
            <p:cNvPr id="5" name="矩形 4"/>
            <p:cNvSpPr/>
            <p:nvPr/>
          </p:nvSpPr>
          <p:spPr>
            <a:xfrm>
              <a:off x="3305907" y="2773569"/>
              <a:ext cx="5331656" cy="1044209"/>
            </a:xfrm>
            <a:prstGeom prst="rect">
              <a:avLst/>
            </a:prstGeom>
            <a:solidFill>
              <a:srgbClr val="50A61C"/>
            </a:solidFill>
            <a:ln>
              <a:solidFill>
                <a:srgbClr val="3A9349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美国国家纳米技术计划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National Nanotechnology Initiative </a:t>
              </a:r>
              <a:r>
                <a:rPr lang="zh-CN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NNI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左箭头 8"/>
            <p:cNvSpPr/>
            <p:nvPr/>
          </p:nvSpPr>
          <p:spPr>
            <a:xfrm>
              <a:off x="1420836" y="3056521"/>
              <a:ext cx="1885070" cy="478302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1827053" y="2773568"/>
              <a:ext cx="1072637" cy="10442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低能高效的物理材料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20836" y="4129497"/>
            <a:ext cx="7216727" cy="1044213"/>
            <a:chOff x="1420836" y="4129497"/>
            <a:chExt cx="7216727" cy="1044213"/>
          </a:xfrm>
        </p:grpSpPr>
        <p:sp>
          <p:nvSpPr>
            <p:cNvPr id="6" name="矩形 5"/>
            <p:cNvSpPr/>
            <p:nvPr/>
          </p:nvSpPr>
          <p:spPr>
            <a:xfrm>
              <a:off x="3305907" y="4129501"/>
              <a:ext cx="5331656" cy="1044209"/>
            </a:xfrm>
            <a:prstGeom prst="rect">
              <a:avLst/>
            </a:prstGeom>
            <a:solidFill>
              <a:srgbClr val="50A61C"/>
            </a:solidFill>
            <a:ln>
              <a:solidFill>
                <a:srgbClr val="3A9349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人脑研究计划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Brain 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through Advancing Innovative 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Technologies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BRAIN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左箭头 10"/>
            <p:cNvSpPr/>
            <p:nvPr/>
          </p:nvSpPr>
          <p:spPr>
            <a:xfrm>
              <a:off x="1420836" y="4412450"/>
              <a:ext cx="1885070" cy="478302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827053" y="4129497"/>
              <a:ext cx="1072637" cy="1044209"/>
            </a:xfrm>
            <a:prstGeom prst="rect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提高分析能力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79388" y="1700590"/>
            <a:ext cx="1241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革命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449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3110139"/>
            <a:ext cx="7772400" cy="1877695"/>
          </a:xfrm>
        </p:spPr>
        <p:txBody>
          <a:bodyPr/>
          <a:lstStyle/>
          <a:p>
            <a:pPr algn="ctr" eaLnBrk="1" hangingPunct="1">
              <a:lnSpc>
                <a:spcPct val="200000"/>
              </a:lnSpc>
              <a:defRPr/>
            </a:pPr>
            <a:r>
              <a:rPr lang="zh-CN" altLang="en-US" sz="5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关于重</a:t>
            </a:r>
            <a:r>
              <a:rPr lang="zh-CN" altLang="en-US" sz="5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</a:t>
            </a:r>
            <a:r>
              <a:rPr lang="en-US" altLang="zh-CN" sz="5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5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革命</a:t>
            </a:r>
            <a:r>
              <a:rPr lang="en-US" altLang="zh-CN" sz="5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5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5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洞察</a:t>
            </a:r>
            <a:r>
              <a:rPr lang="zh-CN" altLang="en-US" sz="5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lang="en-US" altLang="zh-CN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6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334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29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日，美国总统奥巴马签发行政令，正式启动美国国家战略性计算计划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NationalStrategic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Computing Initiative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NSCI)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旨在使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高性能计算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(HPC)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研发与部署最大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程度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经济竞争与科学发现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388" y="0"/>
            <a:ext cx="5331655" cy="1044209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美国国家战略性计算计划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National Strategic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Computing Initiative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NSCI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9387" y="2460916"/>
            <a:ext cx="50380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</a:rPr>
              <a:t>HPC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研究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部署遵循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四个原则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: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9388" y="3090055"/>
            <a:ext cx="8659813" cy="52050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、必须把新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的高性能计算技术广泛部署和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应用到经济竞争和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科学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发现中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6977" y="3823701"/>
            <a:ext cx="8682224" cy="5205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、必须促进公私合作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依靠政府、工业和学术界的优势使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的好处最大化</a:t>
            </a:r>
          </a:p>
        </p:txBody>
      </p:sp>
      <p:sp>
        <p:nvSpPr>
          <p:cNvPr id="8" name="矩形 7"/>
          <p:cNvSpPr/>
          <p:nvPr/>
        </p:nvSpPr>
        <p:spPr>
          <a:xfrm>
            <a:off x="179388" y="4621558"/>
            <a:ext cx="8659813" cy="520505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、必须采取方针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 寻求各政府部门、机构以及产业界和学术界的合作发展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HPC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9388" y="5419414"/>
            <a:ext cx="8686707" cy="520505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、必须有一个全面的技术和方法来研究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HPC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，使硬件、系统软件、开发工具有效运行</a:t>
            </a:r>
          </a:p>
        </p:txBody>
      </p:sp>
    </p:spTree>
    <p:extLst>
      <p:ext uri="{BB962C8B-B14F-4D97-AF65-F5344CB8AC3E}">
        <p14:creationId xmlns:p14="http://schemas.microsoft.com/office/powerpoint/2010/main" val="22286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29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日，美国总统奥巴马签发行政令，正式启动美国国家战略性计算计划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en-US" altLang="zh-CN" sz="2000" dirty="0" err="1">
                <a:latin typeface="微软雅黑" pitchFamily="34" charset="-122"/>
                <a:ea typeface="微软雅黑" pitchFamily="34" charset="-122"/>
              </a:rPr>
              <a:t>NationalStrategic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Computing Initiative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NSCI)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，旨在使高性能计算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(HPC)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研发与部署最大程度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地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应用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于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经济竞争与科学发现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9388" y="0"/>
            <a:ext cx="5331655" cy="1044209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美国国家战略性计算计划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National Strategic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Computing Initiative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NSCI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1169" y="3098901"/>
            <a:ext cx="7987032" cy="360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、计算机系统集成的硬件和软件提供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倍于现在计算机系统的性能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475652" y="3681605"/>
            <a:ext cx="7987032" cy="360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、研发相关建模和仿真的技术，用于数据分析计算。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3241" y="4237415"/>
            <a:ext cx="7987032" cy="360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、在未来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年内，建立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系统可行的前进道路。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1171" y="4793225"/>
            <a:ext cx="7987032" cy="360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、采用整体分析的方法提高国家高性能计算的容量和能力。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75654" y="5389376"/>
            <a:ext cx="7987032" cy="36096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、寻求政府、行业和学术界的长久合作，确保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HPC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的研究和发展。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75654" y="2423772"/>
            <a:ext cx="40610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五个战略目标：</a:t>
            </a:r>
          </a:p>
        </p:txBody>
      </p:sp>
    </p:spTree>
    <p:extLst>
      <p:ext uri="{BB962C8B-B14F-4D97-AF65-F5344CB8AC3E}">
        <p14:creationId xmlns:p14="http://schemas.microsoft.com/office/powerpoint/2010/main" val="2067781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美国国家纳米技术计划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(National Nanotechnology Initiative 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，简称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NNI)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是一个联邦政府计划科学、工程和技术研究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开发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纳米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级项目。“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NNI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作为沟通的中心点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所有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联邦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机构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合作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从事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纳米技术研究，结合专业知识的需要推进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这个复杂领域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的发展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179388" y="0"/>
            <a:ext cx="5331656" cy="1044209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美国国家纳米技术计划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National Nanotechnology Initiative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NNI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0061" y="2668296"/>
            <a:ext cx="625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2025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年，纳米技术的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研发面临的</a:t>
            </a: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挑战有：</a:t>
            </a:r>
          </a:p>
        </p:txBody>
      </p:sp>
      <p:sp>
        <p:nvSpPr>
          <p:cNvPr id="6" name="矩形 5"/>
          <p:cNvSpPr/>
          <p:nvPr/>
        </p:nvSpPr>
        <p:spPr>
          <a:xfrm>
            <a:off x="381093" y="3090056"/>
            <a:ext cx="7727481" cy="37928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、使最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难治疗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癌症的生存率五年提高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50%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5576" y="3618972"/>
            <a:ext cx="7722998" cy="379286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、创造微小设备，可以在没有电线和维修的情况下进行计算和通信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年。</a:t>
            </a:r>
          </a:p>
        </p:txBody>
      </p:sp>
      <p:sp>
        <p:nvSpPr>
          <p:cNvPr id="8" name="矩形 7"/>
          <p:cNvSpPr/>
          <p:nvPr/>
        </p:nvSpPr>
        <p:spPr>
          <a:xfrm>
            <a:off x="403506" y="4134441"/>
            <a:ext cx="7705068" cy="379286"/>
          </a:xfrm>
          <a:prstGeom prst="rect">
            <a:avLst/>
          </a:prstGeom>
          <a:solidFill>
            <a:srgbClr val="00B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、消耗更少的能量创建快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100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倍的电脑芯片。</a:t>
            </a:r>
          </a:p>
        </p:txBody>
      </p:sp>
      <p:sp>
        <p:nvSpPr>
          <p:cNvPr id="9" name="矩形 8"/>
          <p:cNvSpPr/>
          <p:nvPr/>
        </p:nvSpPr>
        <p:spPr>
          <a:xfrm>
            <a:off x="407989" y="4676804"/>
            <a:ext cx="7700585" cy="379286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、以同样的成本制造一半重量、五十倍强度的铝。</a:t>
            </a:r>
          </a:p>
        </p:txBody>
      </p:sp>
      <p:sp>
        <p:nvSpPr>
          <p:cNvPr id="10" name="矩形 9"/>
          <p:cNvSpPr/>
          <p:nvPr/>
        </p:nvSpPr>
        <p:spPr>
          <a:xfrm>
            <a:off x="416857" y="5192273"/>
            <a:ext cx="7691717" cy="37928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、将海水转化成饮用水的成本降低四倍。</a:t>
            </a:r>
          </a:p>
        </p:txBody>
      </p:sp>
      <p:sp>
        <p:nvSpPr>
          <p:cNvPr id="11" name="矩形 10"/>
          <p:cNvSpPr/>
          <p:nvPr/>
        </p:nvSpPr>
        <p:spPr>
          <a:xfrm>
            <a:off x="403509" y="5707742"/>
            <a:ext cx="7718512" cy="379286"/>
          </a:xfrm>
          <a:prstGeom prst="rect">
            <a:avLst/>
          </a:prstGeom>
          <a:solidFill>
            <a:schemeClr val="accent4">
              <a:lumMod val="75000"/>
              <a:lumOff val="2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、在一个月内确定纳米材料的环境、健康和安全特性。</a:t>
            </a:r>
          </a:p>
        </p:txBody>
      </p:sp>
    </p:spTree>
    <p:extLst>
      <p:ext uri="{BB962C8B-B14F-4D97-AF65-F5344CB8AC3E}">
        <p14:creationId xmlns:p14="http://schemas.microsoft.com/office/powerpoint/2010/main" val="371942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奥巴马总统在“大脑”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计划（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BRAIN Initiative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）中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进行新的投资，这是一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项新的、大胆的研究，致力于彻底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改变我们对人类思维的认识，并发现新的治疗方法，预防和治疗阿尔茨海默氏症、精神分裂症、自闭症、癫痫症和创伤性脑损伤等脑部疾病。</a:t>
            </a:r>
          </a:p>
        </p:txBody>
      </p:sp>
      <p:sp>
        <p:nvSpPr>
          <p:cNvPr id="5" name="矩形 4"/>
          <p:cNvSpPr/>
          <p:nvPr/>
        </p:nvSpPr>
        <p:spPr>
          <a:xfrm>
            <a:off x="179388" y="0"/>
            <a:ext cx="5331656" cy="1044209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大脑研究计划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Brain </a:t>
            </a:r>
            <a:r>
              <a:rPr lang="en-US" altLang="zh-CN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through Advancing Innovative 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Technologies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BRAIN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388" y="2570043"/>
            <a:ext cx="4749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“大脑”计划已经有五个联邦机构参与</a:t>
            </a:r>
            <a:r>
              <a:rPr lang="en-US" altLang="zh-CN" sz="2000" b="1" dirty="0">
                <a:latin typeface="微软雅黑" pitchFamily="34" charset="-122"/>
                <a:ea typeface="微软雅黑" pitchFamily="34" charset="-122"/>
              </a:rPr>
              <a:t>:</a:t>
            </a:r>
            <a:endParaRPr lang="zh-CN" altLang="en-US" sz="2000" b="1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4" y="3010494"/>
            <a:ext cx="5579991" cy="13060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959" y="2330276"/>
            <a:ext cx="2867675" cy="21215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5" y="4451800"/>
            <a:ext cx="2635085" cy="15808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61" y="4503942"/>
            <a:ext cx="2836573" cy="16478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74" y="4465246"/>
            <a:ext cx="2464360" cy="160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Brain Research through Advancing Innovative Technologies,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简称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BRAIN,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它的重点是更好地理解人类的大脑，可能有助于发展大脑的灵感计算</a:t>
            </a:r>
            <a:r>
              <a:rPr lang="zh-CN" altLang="zh-CN" sz="2000" dirty="0" smtClean="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有以下几个研究点：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</p:txBody>
      </p:sp>
      <p:sp>
        <p:nvSpPr>
          <p:cNvPr id="5" name="矩形 4"/>
          <p:cNvSpPr/>
          <p:nvPr/>
        </p:nvSpPr>
        <p:spPr>
          <a:xfrm>
            <a:off x="179388" y="0"/>
            <a:ext cx="5331656" cy="1044209"/>
          </a:xfrm>
          <a:prstGeom prst="rect">
            <a:avLst/>
          </a:prstGeom>
          <a:solidFill>
            <a:srgbClr val="50A61C"/>
          </a:solidFill>
          <a:ln>
            <a:solidFill>
              <a:srgbClr val="3A9349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大脑研究计划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Brain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through Advancing Innovative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Technologies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BRAIN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82390" y="2487705"/>
            <a:ext cx="2562826" cy="43030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大脑的活动和结构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3207123" y="2487706"/>
            <a:ext cx="2864223" cy="430306"/>
          </a:xfrm>
          <a:prstGeom prst="roundRect">
            <a:avLst/>
          </a:prstGeom>
          <a:solidFill>
            <a:srgbClr val="3B77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发明分析大脑活动的工具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589059" y="2487706"/>
            <a:ext cx="2326341" cy="430306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对大脑功能进行建模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68941" y="3200400"/>
            <a:ext cx="4007223" cy="416858"/>
          </a:xfrm>
          <a:prstGeom prst="roundRect">
            <a:avLst/>
          </a:prstGeom>
          <a:solidFill>
            <a:srgbClr val="3A93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研究大脑的灵感和设计概念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545105" y="3200400"/>
            <a:ext cx="4410636" cy="416858"/>
          </a:xfrm>
          <a:prstGeom prst="roundRect">
            <a:avLst/>
          </a:prstGeom>
          <a:solidFill>
            <a:schemeClr val="accent4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研究大脑工作原理，为大脑开发新的机会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6005" y="3980328"/>
            <a:ext cx="8545607" cy="21855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此外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，该计划对半导体行业未来技术发展的影响：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）基于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DNA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的海量信息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存储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）高效节能，基于细胞的物理和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计算系统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）智能传感器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）生物系统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设计自动化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）半导体制造和集成的生物途径。</a:t>
            </a:r>
          </a:p>
        </p:txBody>
      </p:sp>
    </p:spTree>
    <p:extLst>
      <p:ext uri="{BB962C8B-B14F-4D97-AF65-F5344CB8AC3E}">
        <p14:creationId xmlns:p14="http://schemas.microsoft.com/office/powerpoint/2010/main" val="3751743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09600" y="1858282"/>
            <a:ext cx="7772400" cy="1877695"/>
          </a:xfrm>
        </p:spPr>
        <p:txBody>
          <a:bodyPr/>
          <a:lstStyle/>
          <a:p>
            <a:pPr algn="ctr" eaLnBrk="1" hangingPunct="1">
              <a:lnSpc>
                <a:spcPct val="200000"/>
              </a:lnSpc>
              <a:defRPr/>
            </a:pPr>
            <a:r>
              <a:rPr lang="zh-CN" altLang="en-US" sz="8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关于大搜索</a:t>
            </a:r>
            <a:endParaRPr lang="zh-CN" altLang="en-US" sz="6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318657" y="4125686"/>
            <a:ext cx="40951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Big Search</a:t>
            </a:r>
            <a:endParaRPr lang="zh-CN" altLang="en-US" sz="6600" b="1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35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66676" y="1340768"/>
            <a:ext cx="8869820" cy="997818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搜索数据源的扩张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：数据来源从静态网页发展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到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了具有动态、快速产生的多模态数据，也就是大数据</a:t>
            </a:r>
            <a:endParaRPr lang="zh-CN" altLang="en-US" sz="28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7" y="2947764"/>
            <a:ext cx="1656184" cy="2713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858439" y="57049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静态网页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1835696" y="3957650"/>
            <a:ext cx="500264" cy="1199542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b="1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17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442938"/>
            <a:ext cx="1620000" cy="12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2555776" y="370293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物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联网数据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7172" name="Picture 4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442938"/>
            <a:ext cx="1620000" cy="12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矩形 11"/>
          <p:cNvSpPr/>
          <p:nvPr/>
        </p:nvSpPr>
        <p:spPr>
          <a:xfrm>
            <a:off x="4067944" y="370293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社交网络数据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7173" name="Picture 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312" y="2442938"/>
            <a:ext cx="1620000" cy="12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4" name="矩形 13"/>
          <p:cNvSpPr/>
          <p:nvPr/>
        </p:nvSpPr>
        <p:spPr>
          <a:xfrm>
            <a:off x="5652120" y="370293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移动互联网数据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7177" name="Picture 9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0" y="4612202"/>
            <a:ext cx="1620000" cy="12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9" name="矩形 18"/>
          <p:cNvSpPr/>
          <p:nvPr/>
        </p:nvSpPr>
        <p:spPr>
          <a:xfrm>
            <a:off x="2513092" y="58721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视音频数据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7178" name="Picture 10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000" y="4612202"/>
            <a:ext cx="1620000" cy="12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矩形 20"/>
          <p:cNvSpPr/>
          <p:nvPr/>
        </p:nvSpPr>
        <p:spPr>
          <a:xfrm>
            <a:off x="4355976" y="58721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时空数据</a:t>
            </a:r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012160" y="587217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监控数据</a:t>
            </a:r>
            <a:endParaRPr lang="zh-CN" altLang="en-US" dirty="0">
              <a:solidFill>
                <a:srgbClr val="002060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644008" y="6601546"/>
            <a:ext cx="3196228" cy="0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9" name="Picture 11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000" y="4612202"/>
            <a:ext cx="1620000" cy="12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79512" y="269776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搜索引擎的数据源头扩张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52320" y="370293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地理轨迹数据</a:t>
            </a:r>
            <a:endParaRPr lang="zh-CN" altLang="en-US" dirty="0">
              <a:solidFill>
                <a:srgbClr val="002060"/>
              </a:solidFill>
            </a:endParaRPr>
          </a:p>
        </p:txBody>
      </p:sp>
      <p:pic>
        <p:nvPicPr>
          <p:cNvPr id="24" name="Picture 4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42938"/>
            <a:ext cx="1620000" cy="126000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2050" name="Picture 2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000" y="4612202"/>
            <a:ext cx="1620000" cy="126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矩形 24"/>
          <p:cNvSpPr/>
          <p:nvPr/>
        </p:nvSpPr>
        <p:spPr>
          <a:xfrm>
            <a:off x="7596336" y="588146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数据库</a:t>
            </a:r>
            <a:r>
              <a:rPr lang="zh-CN" altLang="en-US" b="1" dirty="0" smtClean="0">
                <a:solidFill>
                  <a:srgbClr val="00206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</a:t>
            </a:r>
            <a:endParaRPr lang="zh-CN" altLang="en-US" dirty="0">
              <a:solidFill>
                <a:srgbClr val="00206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801504" y="4018596"/>
            <a:ext cx="4308353" cy="593606"/>
            <a:chOff x="3801504" y="4018596"/>
            <a:chExt cx="4308353" cy="593606"/>
          </a:xfrm>
        </p:grpSpPr>
        <p:sp>
          <p:nvSpPr>
            <p:cNvPr id="2" name="文本框 1"/>
            <p:cNvSpPr txBox="1"/>
            <p:nvPr/>
          </p:nvSpPr>
          <p:spPr>
            <a:xfrm>
              <a:off x="5083606" y="4119840"/>
              <a:ext cx="1107996" cy="369332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洞察计算</a:t>
              </a:r>
              <a:endParaRPr lang="zh-CN" altLang="en-US" dirty="0"/>
            </a:p>
          </p:txBody>
        </p:sp>
        <p:cxnSp>
          <p:nvCxnSpPr>
            <p:cNvPr id="9" name="直接箭头连接符 8"/>
            <p:cNvCxnSpPr/>
            <p:nvPr/>
          </p:nvCxnSpPr>
          <p:spPr>
            <a:xfrm>
              <a:off x="6191602" y="4410510"/>
              <a:ext cx="476181" cy="179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 flipV="1">
              <a:off x="6191602" y="4034547"/>
              <a:ext cx="1918255" cy="1607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 flipV="1">
              <a:off x="3801504" y="4018596"/>
              <a:ext cx="1296618" cy="1886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H="1">
              <a:off x="4726812" y="4363092"/>
              <a:ext cx="356794" cy="2491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6862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66676" y="1340767"/>
            <a:ext cx="8869820" cy="1958639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CN" altLang="en-US" sz="2800" b="1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空间维度：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搜索内容由内容单一维扩展到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内容、时间、位置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三维信息空间之中；由标量搜索扩展为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向量搜索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800" b="1" dirty="0" smtClean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eaLnBrk="0" hangingPunct="0"/>
            <a:r>
              <a:rPr lang="zh-CN" altLang="en-US" sz="2800" b="1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内容维</a:t>
            </a:r>
            <a:r>
              <a:rPr lang="zh-CN" altLang="en-US" sz="2800" b="1" dirty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度</a:t>
            </a:r>
            <a:r>
              <a:rPr lang="zh-CN" altLang="en-US" sz="2800" b="1" dirty="0" smtClean="0">
                <a:solidFill>
                  <a:srgbClr val="00B05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搜索信息由单纯的互联网</a:t>
            </a:r>
            <a:r>
              <a:rPr lang="zh-CN" altLang="en-US" sz="2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信息扩展到了</a:t>
            </a:r>
            <a:r>
              <a:rPr lang="zh-CN" altLang="en-US" sz="28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</a:t>
            </a:r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、物体、信息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的三维信息空间之中</a:t>
            </a:r>
            <a:endParaRPr lang="zh-CN" altLang="en-US" sz="28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3" name="标题 1"/>
          <p:cNvSpPr txBox="1">
            <a:spLocks/>
          </p:cNvSpPr>
          <p:nvPr/>
        </p:nvSpPr>
        <p:spPr bwMode="auto">
          <a:xfrm>
            <a:off x="179512" y="26977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600" b="1" kern="1200" cap="none" spc="50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lvl="0"/>
            <a:r>
              <a:rPr lang="zh-CN" altLang="en-US" sz="4400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搜索</a:t>
            </a:r>
            <a:r>
              <a:rPr lang="zh-CN" altLang="en-US" sz="440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内容向</a:t>
            </a:r>
            <a:r>
              <a:rPr lang="zh-CN" altLang="en-US" sz="4400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多维</a:t>
            </a:r>
            <a:r>
              <a:rPr lang="zh-CN" altLang="en-US" sz="440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度信息拓展</a:t>
            </a:r>
            <a:endParaRPr lang="en-US" altLang="en-US" sz="4400" dirty="0">
              <a:solidFill>
                <a:srgbClr val="80008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9900592" y="2996952"/>
            <a:ext cx="4968552" cy="2592288"/>
            <a:chOff x="251520" y="1198272"/>
            <a:chExt cx="4752528" cy="2220483"/>
          </a:xfrm>
        </p:grpSpPr>
        <p:sp>
          <p:nvSpPr>
            <p:cNvPr id="25" name="Oval 12"/>
            <p:cNvSpPr>
              <a:spLocks noChangeArrowheads="1"/>
            </p:cNvSpPr>
            <p:nvPr/>
          </p:nvSpPr>
          <p:spPr bwMode="auto">
            <a:xfrm>
              <a:off x="251520" y="1198272"/>
              <a:ext cx="4752528" cy="2220483"/>
            </a:xfrm>
            <a:prstGeom prst="ellipse">
              <a:avLst/>
            </a:prstGeom>
            <a:solidFill>
              <a:srgbClr val="FFFFFF">
                <a:alpha val="23137"/>
              </a:srgbClr>
            </a:solidFill>
            <a:ln w="38100" cmpd="sng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Char char="•"/>
              </a:pPr>
              <a:endParaRPr lang="zh-CN" altLang="en-US" sz="1400" b="1">
                <a:ea typeface="楷体_GB2312" pitchFamily="49" charset="-122"/>
              </a:endParaRP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0238" y="2187143"/>
              <a:ext cx="945967" cy="60423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19272" y="1457347"/>
              <a:ext cx="1390943" cy="534390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47283" y="2148486"/>
              <a:ext cx="966708" cy="685615"/>
            </a:xfrm>
            <a:prstGeom prst="rect">
              <a:avLst/>
            </a:prstGeom>
          </p:spPr>
        </p:pic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3504256" y="2758567"/>
              <a:ext cx="729054" cy="204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20000"/>
                </a:spcBef>
              </a:pPr>
              <a:r>
                <a:rPr lang="zh-CN" altLang="en-US" sz="1400" dirty="0">
                  <a:solidFill>
                    <a:srgbClr val="993300"/>
                  </a:solidFill>
                  <a:latin typeface="华文中宋"/>
                  <a:ea typeface="华文中宋"/>
                  <a:cs typeface="华文中宋"/>
                </a:rPr>
                <a:t>物联网</a:t>
              </a:r>
              <a:endParaRPr lang="zh-CN" altLang="en-US" sz="1200" dirty="0">
                <a:latin typeface="华文中宋"/>
                <a:ea typeface="华文中宋"/>
                <a:cs typeface="华文中宋"/>
              </a:endParaRPr>
            </a:p>
          </p:txBody>
        </p:sp>
        <p:sp>
          <p:nvSpPr>
            <p:cNvPr id="30" name="Oval 12"/>
            <p:cNvSpPr>
              <a:spLocks noChangeArrowheads="1"/>
            </p:cNvSpPr>
            <p:nvPr/>
          </p:nvSpPr>
          <p:spPr bwMode="auto">
            <a:xfrm>
              <a:off x="1674429" y="1244139"/>
              <a:ext cx="1910412" cy="1018686"/>
            </a:xfrm>
            <a:prstGeom prst="ellipse">
              <a:avLst/>
            </a:prstGeom>
            <a:noFill/>
            <a:ln w="38100" cmpd="sng">
              <a:solidFill>
                <a:srgbClr val="80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Char char="•"/>
              </a:pPr>
              <a:endParaRPr lang="zh-CN" altLang="en-US" sz="1400" b="1">
                <a:ea typeface="楷体_GB2312" pitchFamily="49" charset="-122"/>
              </a:endParaRPr>
            </a:p>
          </p:txBody>
        </p:sp>
        <p:sp>
          <p:nvSpPr>
            <p:cNvPr id="31" name="Line 18"/>
            <p:cNvSpPr>
              <a:spLocks noChangeShapeType="1"/>
            </p:cNvSpPr>
            <p:nvPr/>
          </p:nvSpPr>
          <p:spPr bwMode="auto">
            <a:xfrm flipH="1">
              <a:off x="2125113" y="2091414"/>
              <a:ext cx="340246" cy="439147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19"/>
            <p:cNvSpPr>
              <a:spLocks noChangeShapeType="1"/>
            </p:cNvSpPr>
            <p:nvPr/>
          </p:nvSpPr>
          <p:spPr bwMode="auto">
            <a:xfrm>
              <a:off x="2816243" y="2117220"/>
              <a:ext cx="268515" cy="38247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20"/>
            <p:cNvSpPr>
              <a:spLocks noChangeShapeType="1"/>
            </p:cNvSpPr>
            <p:nvPr/>
          </p:nvSpPr>
          <p:spPr bwMode="auto">
            <a:xfrm flipV="1">
              <a:off x="2269360" y="2665349"/>
              <a:ext cx="782439" cy="317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2360" y="2255615"/>
              <a:ext cx="314326" cy="354441"/>
            </a:xfrm>
            <a:prstGeom prst="rect">
              <a:avLst/>
            </a:prstGeom>
          </p:spPr>
        </p:pic>
        <p:grpSp>
          <p:nvGrpSpPr>
            <p:cNvPr id="35" name="组合 34"/>
            <p:cNvGrpSpPr/>
            <p:nvPr/>
          </p:nvGrpSpPr>
          <p:grpSpPr>
            <a:xfrm>
              <a:off x="2386714" y="1824431"/>
              <a:ext cx="463586" cy="414283"/>
              <a:chOff x="4266838" y="2276847"/>
              <a:chExt cx="608652" cy="601662"/>
            </a:xfrm>
          </p:grpSpPr>
          <p:sp>
            <p:nvSpPr>
              <p:cNvPr id="47" name="椭圆 46"/>
              <p:cNvSpPr/>
              <p:nvPr/>
            </p:nvSpPr>
            <p:spPr>
              <a:xfrm>
                <a:off x="4266838" y="2276847"/>
                <a:ext cx="608652" cy="601662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Text Box 15"/>
              <p:cNvSpPr txBox="1">
                <a:spLocks noChangeArrowheads="1"/>
              </p:cNvSpPr>
              <p:nvPr/>
            </p:nvSpPr>
            <p:spPr bwMode="auto">
              <a:xfrm>
                <a:off x="4322116" y="2364264"/>
                <a:ext cx="396875" cy="4895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600" b="1" dirty="0" smtClean="0">
                    <a:solidFill>
                      <a:schemeClr val="bg1"/>
                    </a:solidFill>
                    <a:ea typeface="楷体_GB2312" pitchFamily="49" charset="-122"/>
                  </a:rPr>
                  <a:t>人</a:t>
                </a:r>
                <a:endParaRPr lang="zh-CN" altLang="en-US" sz="1600" b="1" dirty="0">
                  <a:solidFill>
                    <a:schemeClr val="bg1"/>
                  </a:solidFill>
                  <a:ea typeface="楷体_GB2312" pitchFamily="49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766820" y="2429684"/>
              <a:ext cx="584814" cy="416092"/>
              <a:chOff x="3365731" y="3119784"/>
              <a:chExt cx="856776" cy="601662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3376587" y="3119784"/>
                <a:ext cx="764214" cy="601662"/>
              </a:xfrm>
              <a:prstGeom prst="ellipse">
                <a:avLst/>
              </a:prstGeom>
              <a:solidFill>
                <a:srgbClr val="0070C0"/>
              </a:solidFill>
              <a:ln w="5715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Text Box 16"/>
              <p:cNvSpPr txBox="1">
                <a:spLocks noChangeArrowheads="1"/>
              </p:cNvSpPr>
              <p:nvPr/>
            </p:nvSpPr>
            <p:spPr bwMode="auto">
              <a:xfrm>
                <a:off x="3365731" y="3202317"/>
                <a:ext cx="856776" cy="41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ea typeface="楷体_GB2312" pitchFamily="49" charset="-122"/>
                  </a:rPr>
                  <a:t>信息</a:t>
                </a: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3059829" y="2388308"/>
              <a:ext cx="427363" cy="416092"/>
              <a:chOff x="5289524" y="3059955"/>
              <a:chExt cx="626106" cy="601662"/>
            </a:xfrm>
            <a:solidFill>
              <a:srgbClr val="FFFF00"/>
            </a:solidFill>
          </p:grpSpPr>
          <p:sp>
            <p:nvSpPr>
              <p:cNvPr id="43" name="椭圆 42"/>
              <p:cNvSpPr/>
              <p:nvPr/>
            </p:nvSpPr>
            <p:spPr>
              <a:xfrm>
                <a:off x="5289524" y="3059955"/>
                <a:ext cx="626106" cy="601662"/>
              </a:xfrm>
              <a:prstGeom prst="ellipse">
                <a:avLst/>
              </a:prstGeom>
              <a:grpFill/>
              <a:ln w="57150">
                <a:solidFill>
                  <a:srgbClr val="CCCC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Text Box 17"/>
              <p:cNvSpPr txBox="1">
                <a:spLocks noChangeArrowheads="1"/>
              </p:cNvSpPr>
              <p:nvPr/>
            </p:nvSpPr>
            <p:spPr bwMode="auto">
              <a:xfrm>
                <a:off x="5312458" y="3155973"/>
                <a:ext cx="396875" cy="48954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rgbClr val="FF0000"/>
                    </a:solidFill>
                    <a:ea typeface="楷体_GB2312" pitchFamily="49" charset="-122"/>
                  </a:rPr>
                  <a:t>物</a:t>
                </a:r>
              </a:p>
            </p:txBody>
          </p:sp>
        </p:grpSp>
        <p:sp>
          <p:nvSpPr>
            <p:cNvPr id="38" name="Oval 12"/>
            <p:cNvSpPr>
              <a:spLocks noChangeArrowheads="1"/>
            </p:cNvSpPr>
            <p:nvPr/>
          </p:nvSpPr>
          <p:spPr bwMode="auto">
            <a:xfrm>
              <a:off x="2858138" y="2083239"/>
              <a:ext cx="1910412" cy="934458"/>
            </a:xfrm>
            <a:prstGeom prst="ellipse">
              <a:avLst/>
            </a:prstGeom>
            <a:noFill/>
            <a:ln w="38100" cmpd="sng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Char char="•"/>
              </a:pPr>
              <a:endParaRPr lang="zh-CN" altLang="en-US" sz="1400" b="1">
                <a:ea typeface="楷体_GB2312" pitchFamily="49" charset="-122"/>
              </a:endParaRPr>
            </a:p>
          </p:txBody>
        </p:sp>
        <p:sp>
          <p:nvSpPr>
            <p:cNvPr id="39" name="Oval 12"/>
            <p:cNvSpPr>
              <a:spLocks noChangeArrowheads="1"/>
            </p:cNvSpPr>
            <p:nvPr/>
          </p:nvSpPr>
          <p:spPr bwMode="auto">
            <a:xfrm>
              <a:off x="545288" y="2074788"/>
              <a:ext cx="1910412" cy="934458"/>
            </a:xfrm>
            <a:prstGeom prst="ellipse">
              <a:avLst/>
            </a:prstGeom>
            <a:noFill/>
            <a:ln w="38100" cmpd="sng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Char char="•"/>
              </a:pPr>
              <a:endParaRPr lang="zh-CN" altLang="en-US" sz="1400" b="1">
                <a:ea typeface="楷体_GB2312" pitchFamily="49" charset="-122"/>
              </a:endParaRPr>
            </a:p>
          </p:txBody>
        </p:sp>
        <p:sp>
          <p:nvSpPr>
            <p:cNvPr id="40" name="Text Box 9"/>
            <p:cNvSpPr txBox="1">
              <a:spLocks noChangeArrowheads="1"/>
            </p:cNvSpPr>
            <p:nvPr/>
          </p:nvSpPr>
          <p:spPr bwMode="auto">
            <a:xfrm>
              <a:off x="1015233" y="2708920"/>
              <a:ext cx="820463" cy="2181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20000"/>
                </a:spcBef>
              </a:pPr>
              <a:r>
                <a:rPr lang="zh-CN" altLang="en-US" sz="1400" dirty="0" smtClean="0">
                  <a:solidFill>
                    <a:srgbClr val="993300"/>
                  </a:solidFill>
                  <a:latin typeface="华文中宋"/>
                  <a:ea typeface="华文中宋"/>
                  <a:cs typeface="华文中宋"/>
                </a:rPr>
                <a:t>互联网</a:t>
              </a:r>
              <a:endParaRPr lang="zh-CN" altLang="en-US" sz="1200" dirty="0">
                <a:latin typeface="华文中宋"/>
                <a:ea typeface="华文中宋"/>
                <a:cs typeface="华文中宋"/>
              </a:endParaRPr>
            </a:p>
          </p:txBody>
        </p:sp>
        <p:sp>
          <p:nvSpPr>
            <p:cNvPr id="41" name="Text Box 9"/>
            <p:cNvSpPr txBox="1">
              <a:spLocks noChangeArrowheads="1"/>
            </p:cNvSpPr>
            <p:nvPr/>
          </p:nvSpPr>
          <p:spPr bwMode="auto">
            <a:xfrm>
              <a:off x="2051720" y="1289700"/>
              <a:ext cx="1183676" cy="213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20000"/>
                </a:spcBef>
              </a:pPr>
              <a:r>
                <a:rPr lang="zh-CN" altLang="en-US" sz="1400" dirty="0" smtClean="0">
                  <a:solidFill>
                    <a:srgbClr val="993300"/>
                  </a:solidFill>
                  <a:latin typeface="华文中宋"/>
                  <a:ea typeface="华文中宋"/>
                  <a:cs typeface="华文中宋"/>
                </a:rPr>
                <a:t>移动互联网</a:t>
              </a:r>
              <a:endParaRPr lang="zh-CN" altLang="en-US" sz="1200" dirty="0">
                <a:latin typeface="华文中宋"/>
                <a:ea typeface="华文中宋"/>
                <a:cs typeface="华文中宋"/>
              </a:endParaRPr>
            </a:p>
          </p:txBody>
        </p:sp>
        <p:sp>
          <p:nvSpPr>
            <p:cNvPr id="42" name="Text Box 9"/>
            <p:cNvSpPr txBox="1">
              <a:spLocks noChangeArrowheads="1"/>
            </p:cNvSpPr>
            <p:nvPr/>
          </p:nvSpPr>
          <p:spPr bwMode="auto">
            <a:xfrm>
              <a:off x="1981650" y="3037403"/>
              <a:ext cx="1300468" cy="233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b="1" dirty="0" smtClean="0">
                  <a:latin typeface="华文中宋"/>
                  <a:ea typeface="华文中宋"/>
                  <a:cs typeface="华文中宋"/>
                </a:rPr>
                <a:t>泛在网</a:t>
              </a:r>
              <a:endParaRPr lang="zh-CN" altLang="en-US" b="1" dirty="0">
                <a:latin typeface="华文中宋"/>
                <a:ea typeface="华文中宋"/>
                <a:cs typeface="华文中宋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7504" y="4498313"/>
            <a:ext cx="1997249" cy="1090927"/>
            <a:chOff x="558527" y="3850241"/>
            <a:chExt cx="1997249" cy="1090927"/>
          </a:xfrm>
        </p:grpSpPr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074" y="3909401"/>
              <a:ext cx="988966" cy="705405"/>
            </a:xfrm>
            <a:prstGeom prst="rect">
              <a:avLst/>
            </a:prstGeom>
          </p:spPr>
        </p:pic>
        <p:grpSp>
          <p:nvGrpSpPr>
            <p:cNvPr id="50" name="组合 49"/>
            <p:cNvGrpSpPr/>
            <p:nvPr/>
          </p:nvGrpSpPr>
          <p:grpSpPr>
            <a:xfrm>
              <a:off x="1907591" y="4192554"/>
              <a:ext cx="611396" cy="485764"/>
              <a:chOff x="3365731" y="3119784"/>
              <a:chExt cx="856776" cy="601662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3376587" y="3119784"/>
                <a:ext cx="764214" cy="601662"/>
              </a:xfrm>
              <a:prstGeom prst="ellipse">
                <a:avLst/>
              </a:prstGeom>
              <a:solidFill>
                <a:srgbClr val="0070C0"/>
              </a:solidFill>
              <a:ln w="57150">
                <a:solidFill>
                  <a:schemeClr val="accent1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Text Box 16"/>
              <p:cNvSpPr txBox="1">
                <a:spLocks noChangeArrowheads="1"/>
              </p:cNvSpPr>
              <p:nvPr/>
            </p:nvSpPr>
            <p:spPr bwMode="auto">
              <a:xfrm>
                <a:off x="3365731" y="3202317"/>
                <a:ext cx="856776" cy="4193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zh-CN" altLang="en-US" sz="1600" b="1" dirty="0">
                    <a:solidFill>
                      <a:schemeClr val="bg1"/>
                    </a:solidFill>
                    <a:ea typeface="楷体_GB2312" pitchFamily="49" charset="-122"/>
                  </a:rPr>
                  <a:t>信息</a:t>
                </a:r>
              </a:p>
            </p:txBody>
          </p:sp>
        </p:grpSp>
        <p:sp>
          <p:nvSpPr>
            <p:cNvPr id="53" name="Oval 12"/>
            <p:cNvSpPr>
              <a:spLocks noChangeArrowheads="1"/>
            </p:cNvSpPr>
            <p:nvPr/>
          </p:nvSpPr>
          <p:spPr bwMode="auto">
            <a:xfrm>
              <a:off x="558527" y="3850241"/>
              <a:ext cx="1997249" cy="1090927"/>
            </a:xfrm>
            <a:prstGeom prst="ellipse">
              <a:avLst/>
            </a:prstGeom>
            <a:noFill/>
            <a:ln w="38100" cmpd="sng">
              <a:solidFill>
                <a:schemeClr val="tx2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spcBef>
                  <a:spcPct val="20000"/>
                </a:spcBef>
                <a:buFontTx/>
                <a:buChar char="•"/>
              </a:pPr>
              <a:endParaRPr lang="zh-CN" altLang="en-US" sz="1400" b="1">
                <a:ea typeface="楷体_GB2312" pitchFamily="49" charset="-122"/>
              </a:endParaRPr>
            </a:p>
          </p:txBody>
        </p:sp>
        <p:sp>
          <p:nvSpPr>
            <p:cNvPr id="54" name="Text Box 9"/>
            <p:cNvSpPr txBox="1">
              <a:spLocks noChangeArrowheads="1"/>
            </p:cNvSpPr>
            <p:nvPr/>
          </p:nvSpPr>
          <p:spPr bwMode="auto">
            <a:xfrm>
              <a:off x="1121841" y="4518546"/>
              <a:ext cx="857757" cy="254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just" eaLnBrk="1" hangingPunct="1">
                <a:spcBef>
                  <a:spcPct val="20000"/>
                </a:spcBef>
              </a:pPr>
              <a:r>
                <a:rPr lang="zh-CN" altLang="en-US" sz="1400" dirty="0" smtClean="0">
                  <a:solidFill>
                    <a:srgbClr val="993300"/>
                  </a:solidFill>
                  <a:latin typeface="华文中宋"/>
                  <a:ea typeface="华文中宋"/>
                  <a:cs typeface="华文中宋"/>
                </a:rPr>
                <a:t>互联网</a:t>
              </a:r>
              <a:endParaRPr lang="zh-CN" altLang="en-US" sz="1200" dirty="0">
                <a:latin typeface="华文中宋"/>
                <a:ea typeface="华文中宋"/>
                <a:cs typeface="华文中宋"/>
              </a:endParaRPr>
            </a:p>
          </p:txBody>
        </p:sp>
      </p:grpSp>
      <p:sp>
        <p:nvSpPr>
          <p:cNvPr id="56" name="矩形 55"/>
          <p:cNvSpPr/>
          <p:nvPr/>
        </p:nvSpPr>
        <p:spPr>
          <a:xfrm>
            <a:off x="11790467" y="57091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泛在网络空间</a:t>
            </a:r>
          </a:p>
        </p:txBody>
      </p:sp>
      <p:sp>
        <p:nvSpPr>
          <p:cNvPr id="57" name="右箭头 56"/>
          <p:cNvSpPr/>
          <p:nvPr/>
        </p:nvSpPr>
        <p:spPr>
          <a:xfrm>
            <a:off x="2339752" y="4847181"/>
            <a:ext cx="648072" cy="52603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endParaRPr lang="zh-CN" altLang="en-US" sz="20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225348" y="3431322"/>
            <a:ext cx="3960684" cy="3057869"/>
            <a:chOff x="5558612" y="1958795"/>
            <a:chExt cx="3960684" cy="3057869"/>
          </a:xfrm>
        </p:grpSpPr>
        <p:cxnSp>
          <p:nvCxnSpPr>
            <p:cNvPr id="59" name="直接箭头连接符 58"/>
            <p:cNvCxnSpPr/>
            <p:nvPr/>
          </p:nvCxnSpPr>
          <p:spPr bwMode="auto">
            <a:xfrm flipV="1">
              <a:off x="5558612" y="2096852"/>
              <a:ext cx="0" cy="2772308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0" name="圆角矩形 59"/>
            <p:cNvSpPr/>
            <p:nvPr/>
          </p:nvSpPr>
          <p:spPr bwMode="auto">
            <a:xfrm>
              <a:off x="5732214" y="1958795"/>
              <a:ext cx="1202636" cy="36004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空间</a:t>
              </a: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维</a:t>
              </a:r>
            </a:p>
          </p:txBody>
        </p:sp>
        <p:cxnSp>
          <p:nvCxnSpPr>
            <p:cNvPr id="61" name="直接箭头连接符 60"/>
            <p:cNvCxnSpPr/>
            <p:nvPr/>
          </p:nvCxnSpPr>
          <p:spPr bwMode="auto">
            <a:xfrm>
              <a:off x="5558612" y="4869160"/>
              <a:ext cx="2880320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2" name="圆角矩形 61"/>
            <p:cNvSpPr/>
            <p:nvPr/>
          </p:nvSpPr>
          <p:spPr bwMode="auto">
            <a:xfrm>
              <a:off x="8604692" y="4656624"/>
              <a:ext cx="914604" cy="36004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时间维</a:t>
              </a:r>
            </a:p>
          </p:txBody>
        </p:sp>
        <p:cxnSp>
          <p:nvCxnSpPr>
            <p:cNvPr id="63" name="直接箭头连接符 62"/>
            <p:cNvCxnSpPr/>
            <p:nvPr/>
          </p:nvCxnSpPr>
          <p:spPr bwMode="auto">
            <a:xfrm flipV="1">
              <a:off x="5558612" y="3342478"/>
              <a:ext cx="2592288" cy="1512168"/>
            </a:xfrm>
            <a:prstGeom prst="straightConnector1">
              <a:avLst/>
            </a:prstGeom>
            <a:ln>
              <a:headEnd type="none" w="med" len="med"/>
              <a:tailEnd type="arrow"/>
            </a:ln>
            <a:ex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圆角矩形 63"/>
            <p:cNvSpPr/>
            <p:nvPr/>
          </p:nvSpPr>
          <p:spPr bwMode="auto">
            <a:xfrm>
              <a:off x="7200346" y="2942946"/>
              <a:ext cx="914604" cy="36004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内容</a:t>
              </a: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2">
                      <a:lumMod val="75000"/>
                    </a:schemeClr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维</a:t>
              </a:r>
            </a:p>
          </p:txBody>
        </p:sp>
        <p:sp>
          <p:nvSpPr>
            <p:cNvPr id="65" name="椭圆 64"/>
            <p:cNvSpPr/>
            <p:nvPr/>
          </p:nvSpPr>
          <p:spPr bwMode="auto">
            <a:xfrm flipH="1" flipV="1">
              <a:off x="6185204" y="3032956"/>
              <a:ext cx="180000" cy="180020"/>
            </a:xfrm>
            <a:prstGeom prst="ellips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66" name="直接箭头连接符 65"/>
            <p:cNvCxnSpPr/>
            <p:nvPr/>
          </p:nvCxnSpPr>
          <p:spPr bwMode="auto">
            <a:xfrm flipV="1">
              <a:off x="5558612" y="3212976"/>
              <a:ext cx="687564" cy="164167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箭头连接符 66"/>
            <p:cNvCxnSpPr/>
            <p:nvPr/>
          </p:nvCxnSpPr>
          <p:spPr bwMode="auto">
            <a:xfrm flipV="1">
              <a:off x="5558612" y="4098562"/>
              <a:ext cx="2037724" cy="7560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椭圆 67"/>
            <p:cNvSpPr/>
            <p:nvPr/>
          </p:nvSpPr>
          <p:spPr bwMode="auto">
            <a:xfrm flipH="1" flipV="1">
              <a:off x="7581822" y="3943801"/>
              <a:ext cx="180000" cy="180020"/>
            </a:xfrm>
            <a:prstGeom prst="ellipse">
              <a:avLst/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5813884" y="2636912"/>
              <a:ext cx="918356" cy="36004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状态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圆角矩形 69"/>
            <p:cNvSpPr/>
            <p:nvPr/>
          </p:nvSpPr>
          <p:spPr bwMode="auto">
            <a:xfrm>
              <a:off x="7686336" y="3877117"/>
              <a:ext cx="918356" cy="360040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状态</a:t>
              </a:r>
              <a:r>
                <a:rPr lang="en-US" altLang="zh-CN" sz="1400" dirty="0" smtClean="0"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1" name="曲线连接符 70"/>
            <p:cNvCxnSpPr>
              <a:stCxn id="65" idx="2"/>
              <a:endCxn id="68" idx="6"/>
            </p:cNvCxnSpPr>
            <p:nvPr/>
          </p:nvCxnSpPr>
          <p:spPr bwMode="auto">
            <a:xfrm>
              <a:off x="6365204" y="3122966"/>
              <a:ext cx="1216618" cy="910845"/>
            </a:xfrm>
            <a:prstGeom prst="curvedConnector3">
              <a:avLst/>
            </a:prstGeom>
            <a:ln>
              <a:prstDash val="dashDot"/>
              <a:headEnd type="none" w="med" len="med"/>
              <a:tailEnd type="arrow"/>
            </a:ln>
            <a:extLst/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45629"/>
            <a:ext cx="3672408" cy="184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0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166676" y="1340768"/>
            <a:ext cx="8869820" cy="997818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CN" altLang="en-US" sz="28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搜索模式由存在而计算的演变：</a:t>
            </a:r>
            <a:r>
              <a:rPr lang="zh-CN" altLang="en-US" sz="2800" b="1" dirty="0" smtClean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涉及到简单存在性搜索；基于语义的存在性搜索；服务搜索；智慧解答搜索。</a:t>
            </a:r>
            <a:endParaRPr lang="zh-CN" altLang="en-US" sz="28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4532" y="4859868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关键词存在性搜索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142" y="-400143"/>
            <a:ext cx="2736663" cy="2883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/>
          <p:cNvSpPr/>
          <p:nvPr/>
        </p:nvSpPr>
        <p:spPr>
          <a:xfrm>
            <a:off x="2714308" y="40770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语义理解搜索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20272" y="40770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智慧解决方案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标题 1"/>
          <p:cNvSpPr txBox="1">
            <a:spLocks/>
          </p:cNvSpPr>
          <p:nvPr/>
        </p:nvSpPr>
        <p:spPr bwMode="auto">
          <a:xfrm>
            <a:off x="179512" y="26977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600" b="1" kern="1200" cap="none" spc="50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lvl="0"/>
            <a:r>
              <a:rPr lang="zh-CN" altLang="en-US" sz="4400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搜索</a:t>
            </a:r>
            <a:r>
              <a:rPr lang="zh-CN" altLang="en-US" sz="4400" dirty="0" smtClean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模式的</a:t>
            </a:r>
            <a:r>
              <a:rPr lang="zh-CN" altLang="en-US" sz="4400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不断演化</a:t>
            </a:r>
            <a:endParaRPr lang="en-US" altLang="en-US" sz="4400" dirty="0">
              <a:solidFill>
                <a:srgbClr val="80008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8019" y="3613442"/>
            <a:ext cx="2232248" cy="134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555" y="2448000"/>
            <a:ext cx="2304000" cy="23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13" y="4500000"/>
            <a:ext cx="2304000" cy="23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0020" y="2448000"/>
            <a:ext cx="2304000" cy="23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93" y="4500000"/>
            <a:ext cx="2304000" cy="230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5048180" y="48598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服务搜索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86404" y="2672709"/>
            <a:ext cx="1508381" cy="1323439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 在物联网上基于洞察计算的智慧解决方案。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214895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8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>
            <a:spLocks/>
          </p:cNvSpPr>
          <p:nvPr/>
        </p:nvSpPr>
        <p:spPr bwMode="auto">
          <a:xfrm>
            <a:off x="251520" y="26977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3600" b="1" kern="1200" cap="none" spc="50" dirty="0">
                <a:ln w="11430"/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CC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lvl="0"/>
            <a:r>
              <a:rPr lang="zh-CN" altLang="en-US" sz="4400" dirty="0"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呼唤新一代的搜索技术</a:t>
            </a:r>
            <a:endParaRPr lang="en-US" altLang="en-US" sz="4400" dirty="0">
              <a:solidFill>
                <a:srgbClr val="80008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66676" y="1268760"/>
            <a:ext cx="8869820" cy="1832491"/>
          </a:xfrm>
          <a:prstGeom prst="rect">
            <a:avLst/>
          </a:prstGeom>
          <a:ln w="76200" cmpd="thickThin">
            <a:headEnd type="none" w="med" len="med"/>
            <a:tailEnd type="none" w="med" len="med"/>
          </a:ln>
          <a:extLst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0" hangingPunct="0"/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      网络空间、大数据等新技术的发展，促进搜索引擎技术的不断进步，也促进了用户形成了新的搜索需求。用户将不再满足于仅在互联网空间搜索存在性信息，而是希望在网络空间搜索涉及到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信息、时间、</a:t>
            </a:r>
            <a:r>
              <a:rPr lang="zh-CN" altLang="en-US" sz="2400" b="1" dirty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位置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三维空间的、包含有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人、物体、信息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在内的</a:t>
            </a:r>
            <a:r>
              <a:rPr lang="zh-CN" altLang="en-US" sz="2400" b="1" dirty="0" smtClean="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解决方案</a:t>
            </a:r>
            <a:r>
              <a:rPr lang="zh-CN" altLang="en-US" sz="2400" b="1" dirty="0" smtClean="0">
                <a:latin typeface="华文中宋" panose="02010600040101010101" pitchFamily="2" charset="-122"/>
                <a:ea typeface="华文中宋" panose="02010600040101010101" pitchFamily="2" charset="-122"/>
              </a:rPr>
              <a:t>。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51520" y="3140968"/>
            <a:ext cx="8771604" cy="5040560"/>
            <a:chOff x="-121484" y="1692442"/>
            <a:chExt cx="9561195" cy="7281174"/>
          </a:xfrm>
        </p:grpSpPr>
        <p:sp>
          <p:nvSpPr>
            <p:cNvPr id="79" name="椭圆 78"/>
            <p:cNvSpPr/>
            <p:nvPr/>
          </p:nvSpPr>
          <p:spPr bwMode="auto">
            <a:xfrm>
              <a:off x="6314690" y="1796459"/>
              <a:ext cx="1736386" cy="95694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 smtClean="0">
                  <a:solidFill>
                    <a:srgbClr val="7030A0"/>
                  </a:solidFill>
                  <a:latin typeface="华文中宋" pitchFamily="2" charset="-122"/>
                  <a:ea typeface="华文中宋" pitchFamily="2" charset="-122"/>
                </a:rPr>
                <a:t>空间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华文中宋" pitchFamily="2" charset="-122"/>
                <a:ea typeface="华文中宋" pitchFamily="2" charset="-122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5206223" y="2628593"/>
              <a:ext cx="1736386" cy="963215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latin typeface="华文中宋" pitchFamily="2" charset="-122"/>
                  <a:ea typeface="华文中宋" pitchFamily="2" charset="-122"/>
                </a:rPr>
                <a:t>物体   人</a:t>
              </a:r>
              <a:endPara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华文中宋" pitchFamily="2" charset="-122"/>
                <a:ea typeface="华文中宋" pitchFamily="2" charset="-122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>
                  <a:solidFill>
                    <a:srgbClr val="7030A0"/>
                  </a:solidFill>
                  <a:latin typeface="华文中宋" pitchFamily="2" charset="-122"/>
                  <a:ea typeface="华文中宋" pitchFamily="2" charset="-122"/>
                </a:rPr>
                <a:t>信息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华文中宋" pitchFamily="2" charset="-122"/>
                <a:ea typeface="华文中宋" pitchFamily="2" charset="-122"/>
              </a:endParaRPr>
            </a:p>
          </p:txBody>
        </p:sp>
        <p:grpSp>
          <p:nvGrpSpPr>
            <p:cNvPr id="63" name="组合 88"/>
            <p:cNvGrpSpPr/>
            <p:nvPr/>
          </p:nvGrpSpPr>
          <p:grpSpPr>
            <a:xfrm>
              <a:off x="971600" y="6165304"/>
              <a:ext cx="8011747" cy="727975"/>
              <a:chOff x="971600" y="6165304"/>
              <a:chExt cx="8011747" cy="727975"/>
            </a:xfrm>
          </p:grpSpPr>
          <p:cxnSp>
            <p:nvCxnSpPr>
              <p:cNvPr id="94" name="直接箭头连接符 93"/>
              <p:cNvCxnSpPr/>
              <p:nvPr/>
            </p:nvCxnSpPr>
            <p:spPr>
              <a:xfrm>
                <a:off x="971600" y="6165304"/>
                <a:ext cx="7560840" cy="0"/>
              </a:xfrm>
              <a:prstGeom prst="straightConnector1">
                <a:avLst/>
              </a:prstGeom>
              <a:ln w="666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TextBox 22"/>
              <p:cNvSpPr txBox="1"/>
              <p:nvPr/>
            </p:nvSpPr>
            <p:spPr>
              <a:xfrm>
                <a:off x="1937321" y="6237312"/>
                <a:ext cx="824449" cy="45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/>
                  <a:t>互联网</a:t>
                </a:r>
                <a:endParaRPr lang="zh-CN" altLang="en-US" sz="1400" dirty="0"/>
              </a:p>
            </p:txBody>
          </p:sp>
          <p:sp>
            <p:nvSpPr>
              <p:cNvPr id="96" name="TextBox 23"/>
              <p:cNvSpPr txBox="1"/>
              <p:nvPr/>
            </p:nvSpPr>
            <p:spPr>
              <a:xfrm>
                <a:off x="3305473" y="6237312"/>
                <a:ext cx="824449" cy="45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/>
                  <a:t>物联网</a:t>
                </a:r>
                <a:endParaRPr lang="zh-CN" altLang="en-US" sz="1400" dirty="0"/>
              </a:p>
            </p:txBody>
          </p:sp>
          <p:sp>
            <p:nvSpPr>
              <p:cNvPr id="97" name="TextBox 24"/>
              <p:cNvSpPr txBox="1"/>
              <p:nvPr/>
            </p:nvSpPr>
            <p:spPr>
              <a:xfrm>
                <a:off x="4283969" y="6237312"/>
                <a:ext cx="1233750" cy="45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/>
                  <a:t>移动互联网</a:t>
                </a:r>
                <a:endParaRPr lang="zh-CN" altLang="en-US" sz="1400" dirty="0"/>
              </a:p>
            </p:txBody>
          </p:sp>
          <p:sp>
            <p:nvSpPr>
              <p:cNvPr id="98" name="TextBox 25"/>
              <p:cNvSpPr txBox="1"/>
              <p:nvPr/>
            </p:nvSpPr>
            <p:spPr>
              <a:xfrm>
                <a:off x="6143110" y="6237312"/>
                <a:ext cx="824449" cy="457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/>
                  <a:t>泛在网</a:t>
                </a:r>
                <a:endParaRPr lang="zh-CN" altLang="en-US" sz="1400" dirty="0"/>
              </a:p>
            </p:txBody>
          </p:sp>
          <p:sp>
            <p:nvSpPr>
              <p:cNvPr id="99" name="TextBox 26"/>
              <p:cNvSpPr txBox="1"/>
              <p:nvPr/>
            </p:nvSpPr>
            <p:spPr>
              <a:xfrm>
                <a:off x="7954248" y="6435773"/>
                <a:ext cx="1029099" cy="4575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FF0000"/>
                    </a:solidFill>
                  </a:rPr>
                  <a:t>网络发展</a:t>
                </a:r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64" name="组合 90"/>
            <p:cNvGrpSpPr/>
            <p:nvPr/>
          </p:nvGrpSpPr>
          <p:grpSpPr>
            <a:xfrm>
              <a:off x="1043608" y="1857364"/>
              <a:ext cx="8396103" cy="7116252"/>
              <a:chOff x="1043608" y="1857364"/>
              <a:chExt cx="8396103" cy="7116252"/>
            </a:xfrm>
          </p:grpSpPr>
          <p:sp>
            <p:nvSpPr>
              <p:cNvPr id="91" name="弧形 90"/>
              <p:cNvSpPr/>
              <p:nvPr/>
            </p:nvSpPr>
            <p:spPr>
              <a:xfrm>
                <a:off x="1043608" y="3356992"/>
                <a:ext cx="7632848" cy="5616624"/>
              </a:xfrm>
              <a:prstGeom prst="arc">
                <a:avLst>
                  <a:gd name="adj1" fmla="val 10820342"/>
                  <a:gd name="adj2" fmla="val 16254150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3" name="TextBox 31"/>
              <p:cNvSpPr txBox="1"/>
              <p:nvPr/>
            </p:nvSpPr>
            <p:spPr>
              <a:xfrm>
                <a:off x="8455632" y="2066831"/>
                <a:ext cx="984079" cy="444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>
                    <a:solidFill>
                      <a:srgbClr val="FF0000"/>
                    </a:solidFill>
                  </a:rPr>
                  <a:t>维</a:t>
                </a:r>
                <a:r>
                  <a:rPr lang="zh-CN" altLang="en-US" sz="1400" dirty="0" smtClean="0">
                    <a:solidFill>
                      <a:srgbClr val="FF0000"/>
                    </a:solidFill>
                  </a:rPr>
                  <a:t>度拓展</a:t>
                </a:r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2" name="任意多边形 91"/>
              <p:cNvSpPr/>
              <p:nvPr/>
            </p:nvSpPr>
            <p:spPr>
              <a:xfrm>
                <a:off x="4860032" y="1857364"/>
                <a:ext cx="3988886" cy="1499627"/>
              </a:xfrm>
              <a:custGeom>
                <a:avLst/>
                <a:gdLst>
                  <a:gd name="connsiteX0" fmla="*/ 0 w 3880022"/>
                  <a:gd name="connsiteY0" fmla="*/ 2347783 h 2347783"/>
                  <a:gd name="connsiteX1" fmla="*/ 1705233 w 3880022"/>
                  <a:gd name="connsiteY1" fmla="*/ 1828800 h 2347783"/>
                  <a:gd name="connsiteX2" fmla="*/ 2706130 w 3880022"/>
                  <a:gd name="connsiteY2" fmla="*/ 691978 h 2347783"/>
                  <a:gd name="connsiteX3" fmla="*/ 3880022 w 3880022"/>
                  <a:gd name="connsiteY3" fmla="*/ 0 h 2347783"/>
                  <a:gd name="connsiteX4" fmla="*/ 3880022 w 3880022"/>
                  <a:gd name="connsiteY4" fmla="*/ 0 h 2347783"/>
                  <a:gd name="connsiteX5" fmla="*/ 3880022 w 3880022"/>
                  <a:gd name="connsiteY5" fmla="*/ 0 h 2347783"/>
                  <a:gd name="connsiteX6" fmla="*/ 3880022 w 3880022"/>
                  <a:gd name="connsiteY6" fmla="*/ 0 h 2347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80022" h="2347783">
                    <a:moveTo>
                      <a:pt x="0" y="2347783"/>
                    </a:moveTo>
                    <a:cubicBezTo>
                      <a:pt x="627105" y="2226275"/>
                      <a:pt x="1254211" y="2104767"/>
                      <a:pt x="1705233" y="1828800"/>
                    </a:cubicBezTo>
                    <a:cubicBezTo>
                      <a:pt x="2156255" y="1552833"/>
                      <a:pt x="2343665" y="996778"/>
                      <a:pt x="2706130" y="691978"/>
                    </a:cubicBezTo>
                    <a:cubicBezTo>
                      <a:pt x="3068595" y="387178"/>
                      <a:pt x="3880022" y="0"/>
                      <a:pt x="3880022" y="0"/>
                    </a:cubicBezTo>
                    <a:lnTo>
                      <a:pt x="3880022" y="0"/>
                    </a:lnTo>
                    <a:lnTo>
                      <a:pt x="3880022" y="0"/>
                    </a:lnTo>
                    <a:lnTo>
                      <a:pt x="3880022" y="0"/>
                    </a:lnTo>
                  </a:path>
                </a:pathLst>
              </a:custGeom>
              <a:ln w="38100">
                <a:solidFill>
                  <a:srgbClr val="00B050"/>
                </a:solidFill>
                <a:prstDash val="dash"/>
                <a:headEnd type="none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</p:grpSp>
        <p:grpSp>
          <p:nvGrpSpPr>
            <p:cNvPr id="65" name="组合 89"/>
            <p:cNvGrpSpPr/>
            <p:nvPr/>
          </p:nvGrpSpPr>
          <p:grpSpPr>
            <a:xfrm>
              <a:off x="-121484" y="1692442"/>
              <a:ext cx="1131561" cy="4485220"/>
              <a:chOff x="-121484" y="1692442"/>
              <a:chExt cx="1131561" cy="4485220"/>
            </a:xfrm>
          </p:grpSpPr>
          <p:cxnSp>
            <p:nvCxnSpPr>
              <p:cNvPr id="86" name="直接箭头连接符 85"/>
              <p:cNvCxnSpPr>
                <a:endCxn id="90" idx="3"/>
              </p:cNvCxnSpPr>
              <p:nvPr/>
            </p:nvCxnSpPr>
            <p:spPr>
              <a:xfrm flipH="1" flipV="1">
                <a:off x="977375" y="1914737"/>
                <a:ext cx="18939" cy="4262925"/>
              </a:xfrm>
              <a:prstGeom prst="straightConnector1">
                <a:avLst/>
              </a:prstGeom>
              <a:ln w="66675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34"/>
              <p:cNvSpPr txBox="1"/>
              <p:nvPr/>
            </p:nvSpPr>
            <p:spPr>
              <a:xfrm>
                <a:off x="-121484" y="2524576"/>
                <a:ext cx="984079" cy="444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/>
                  <a:t>解答搜索</a:t>
                </a:r>
                <a:endParaRPr lang="zh-CN" altLang="en-US" sz="1400" dirty="0"/>
              </a:p>
            </p:txBody>
          </p:sp>
          <p:sp>
            <p:nvSpPr>
              <p:cNvPr id="88" name="TextBox 35"/>
              <p:cNvSpPr txBox="1"/>
              <p:nvPr/>
            </p:nvSpPr>
            <p:spPr>
              <a:xfrm>
                <a:off x="-121484" y="3328189"/>
                <a:ext cx="984079" cy="444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dirty="0" smtClean="0"/>
                  <a:t>服务搜索</a:t>
                </a:r>
                <a:endParaRPr lang="zh-CN" altLang="en-US" sz="1400" dirty="0"/>
              </a:p>
            </p:txBody>
          </p:sp>
          <p:sp>
            <p:nvSpPr>
              <p:cNvPr id="89" name="TextBox 36"/>
              <p:cNvSpPr txBox="1"/>
              <p:nvPr/>
            </p:nvSpPr>
            <p:spPr>
              <a:xfrm>
                <a:off x="-121484" y="4056306"/>
                <a:ext cx="1131561" cy="444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/>
                  <a:t>语义</a:t>
                </a:r>
                <a:r>
                  <a:rPr lang="zh-CN" altLang="en-US" sz="1400" dirty="0" smtClean="0"/>
                  <a:t>搜索</a:t>
                </a:r>
                <a:endParaRPr lang="zh-CN" altLang="en-US" sz="1400" dirty="0"/>
              </a:p>
            </p:txBody>
          </p:sp>
          <p:sp>
            <p:nvSpPr>
              <p:cNvPr id="90" name="TextBox 38"/>
              <p:cNvSpPr txBox="1"/>
              <p:nvPr/>
            </p:nvSpPr>
            <p:spPr>
              <a:xfrm>
                <a:off x="-115709" y="1692442"/>
                <a:ext cx="1093084" cy="444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FF0000"/>
                    </a:solidFill>
                  </a:rPr>
                  <a:t>应用发展</a:t>
                </a:r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66" name="Picture 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26000" y="3384000"/>
              <a:ext cx="3960000" cy="27804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7" name="Picture 6" descr="C:\Downloads\pic\9e3df8dcd100baa1c63fc0a54510b912c9fcc3cec3fd0ea0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71538" y="4714884"/>
              <a:ext cx="1071570" cy="1004740"/>
            </a:xfrm>
            <a:prstGeom prst="rect">
              <a:avLst/>
            </a:prstGeom>
            <a:noFill/>
          </p:spPr>
        </p:pic>
        <p:sp>
          <p:nvSpPr>
            <p:cNvPr id="68" name="AutoShape 5"/>
            <p:cNvSpPr>
              <a:spLocks noChangeArrowheads="1"/>
            </p:cNvSpPr>
            <p:nvPr/>
          </p:nvSpPr>
          <p:spPr bwMode="auto">
            <a:xfrm>
              <a:off x="1630502" y="4581128"/>
              <a:ext cx="1584176" cy="360040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38100" cap="flat" cmpd="sng">
              <a:solidFill>
                <a:srgbClr val="00B05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2000" b="1" dirty="0" err="1">
                  <a:solidFill>
                    <a:srgbClr val="0000FF"/>
                  </a:solidFill>
                  <a:latin typeface="华文中宋" pitchFamily="2" charset="-122"/>
                  <a:ea typeface="华文中宋" pitchFamily="2" charset="-122"/>
                </a:rPr>
                <a:t>t</a:t>
              </a:r>
              <a:r>
                <a:rPr lang="en-US" altLang="zh-CN" sz="2000" b="1" dirty="0" err="1" smtClean="0">
                  <a:solidFill>
                    <a:srgbClr val="0000FF"/>
                  </a:solidFill>
                  <a:latin typeface="华文中宋" pitchFamily="2" charset="-122"/>
                  <a:ea typeface="华文中宋" pitchFamily="2" charset="-122"/>
                </a:rPr>
                <a:t>witinfo</a:t>
              </a:r>
              <a:endParaRPr lang="zh-CN" altLang="en-US" sz="2000" b="1" dirty="0">
                <a:solidFill>
                  <a:srgbClr val="0000FF"/>
                </a:solidFill>
              </a:endParaRPr>
            </a:p>
          </p:txBody>
        </p:sp>
        <p:grpSp>
          <p:nvGrpSpPr>
            <p:cNvPr id="69" name="组合 96"/>
            <p:cNvGrpSpPr/>
            <p:nvPr/>
          </p:nvGrpSpPr>
          <p:grpSpPr>
            <a:xfrm>
              <a:off x="3357554" y="4005119"/>
              <a:ext cx="1384815" cy="549007"/>
              <a:chOff x="611560" y="1631190"/>
              <a:chExt cx="1384815" cy="549007"/>
            </a:xfrm>
          </p:grpSpPr>
          <p:pic>
            <p:nvPicPr>
              <p:cNvPr id="8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1560" y="1631191"/>
                <a:ext cx="668945" cy="504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85" name="TextBox 44"/>
              <p:cNvSpPr txBox="1"/>
              <p:nvPr/>
            </p:nvSpPr>
            <p:spPr>
              <a:xfrm>
                <a:off x="1259633" y="1631190"/>
                <a:ext cx="736742" cy="54900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 smtClean="0">
                    <a:solidFill>
                      <a:schemeClr val="bg1"/>
                    </a:solidFill>
                    <a:latin typeface="华文琥珀" pitchFamily="2" charset="-122"/>
                    <a:ea typeface="华文琥珀" pitchFamily="2" charset="-122"/>
                  </a:rPr>
                  <a:t>鹰击</a:t>
                </a:r>
                <a:endParaRPr lang="zh-CN" altLang="en-US" dirty="0">
                  <a:solidFill>
                    <a:schemeClr val="bg1"/>
                  </a:solidFill>
                  <a:latin typeface="华文琥珀" pitchFamily="2" charset="-122"/>
                  <a:ea typeface="华文琥珀" pitchFamily="2" charset="-122"/>
                </a:endParaRPr>
              </a:p>
            </p:txBody>
          </p:sp>
        </p:grp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4891344"/>
              <a:ext cx="1450881" cy="395044"/>
            </a:xfrm>
            <a:prstGeom prst="rect">
              <a:avLst/>
            </a:prstGeom>
          </p:spPr>
        </p:pic>
        <p:sp>
          <p:nvSpPr>
            <p:cNvPr id="71" name="AutoShape 5"/>
            <p:cNvSpPr>
              <a:spLocks noChangeArrowheads="1"/>
            </p:cNvSpPr>
            <p:nvPr/>
          </p:nvSpPr>
          <p:spPr bwMode="auto">
            <a:xfrm>
              <a:off x="1071538" y="3573016"/>
              <a:ext cx="1485378" cy="432048"/>
            </a:xfrm>
            <a:prstGeom prst="roundRect">
              <a:avLst>
                <a:gd name="adj" fmla="val 16667"/>
              </a:avLst>
            </a:prstGeom>
            <a:solidFill>
              <a:srgbClr val="FFFFCC"/>
            </a:solidFill>
            <a:ln w="38100" cap="flat" cmpd="sng">
              <a:solidFill>
                <a:srgbClr val="00B0F0"/>
              </a:solidFill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1600" b="1" dirty="0" err="1" smtClean="0">
                  <a:solidFill>
                    <a:srgbClr val="FF0000"/>
                  </a:solidFill>
                </a:rPr>
                <a:t>Arnetminer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0755" y="5577328"/>
              <a:ext cx="1332485" cy="590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863165" y="5540653"/>
              <a:ext cx="1068875" cy="4806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619672" y="4077072"/>
              <a:ext cx="1104689" cy="493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00430" y="3513323"/>
              <a:ext cx="1214446" cy="571504"/>
            </a:xfrm>
            <a:prstGeom prst="rect">
              <a:avLst/>
            </a:prstGeom>
          </p:spPr>
        </p:pic>
        <p:sp>
          <p:nvSpPr>
            <p:cNvPr id="77" name="椭圆 76"/>
            <p:cNvSpPr/>
            <p:nvPr/>
          </p:nvSpPr>
          <p:spPr bwMode="auto">
            <a:xfrm>
              <a:off x="3907872" y="1796459"/>
              <a:ext cx="1857388" cy="1000131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b="1" dirty="0" smtClean="0">
                  <a:solidFill>
                    <a:srgbClr val="7030A0"/>
                  </a:solidFill>
                  <a:latin typeface="华文中宋" pitchFamily="2" charset="-122"/>
                  <a:ea typeface="华文中宋" pitchFamily="2" charset="-122"/>
                </a:rPr>
                <a:t>时间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华文中宋" pitchFamily="2" charset="-122"/>
                <a:ea typeface="华文中宋" pitchFamily="2" charset="-122"/>
              </a:endParaRPr>
            </a:p>
          </p:txBody>
        </p:sp>
        <p:cxnSp>
          <p:nvCxnSpPr>
            <p:cNvPr id="80" name="直接连接符 79"/>
            <p:cNvCxnSpPr/>
            <p:nvPr/>
          </p:nvCxnSpPr>
          <p:spPr>
            <a:xfrm>
              <a:off x="998773" y="3356992"/>
              <a:ext cx="3717243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5004048" y="3429000"/>
              <a:ext cx="0" cy="2736304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36"/>
          <p:cNvSpPr txBox="1"/>
          <p:nvPr/>
        </p:nvSpPr>
        <p:spPr>
          <a:xfrm>
            <a:off x="251520" y="5425479"/>
            <a:ext cx="1038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信息搜索</a:t>
            </a:r>
            <a:endParaRPr lang="zh-CN" altLang="en-US" sz="1400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83928" y="5445224"/>
            <a:ext cx="1440000" cy="344642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4081" y="4263394"/>
            <a:ext cx="4199919" cy="2470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43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革命</a:t>
            </a:r>
            <a:endParaRPr lang="zh-CN" altLang="en-US" dirty="0"/>
          </a:p>
        </p:txBody>
      </p:sp>
      <p:pic>
        <p:nvPicPr>
          <p:cNvPr id="3" name="图片 2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263015"/>
            <a:ext cx="4314507" cy="55977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1520" y="1263014"/>
            <a:ext cx="4647974" cy="5594985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9681" y="1414879"/>
            <a:ext cx="6834039" cy="3873401"/>
            <a:chOff x="69681" y="1414879"/>
            <a:chExt cx="6834039" cy="38734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81" y="1417639"/>
              <a:ext cx="4471840" cy="269716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矩形 5"/>
            <p:cNvSpPr/>
            <p:nvPr/>
          </p:nvSpPr>
          <p:spPr>
            <a:xfrm>
              <a:off x="4983480" y="4251960"/>
              <a:ext cx="1920240" cy="103632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H="1" flipV="1">
              <a:off x="69681" y="4114800"/>
              <a:ext cx="4913799" cy="11734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 flipV="1">
              <a:off x="4541520" y="1414879"/>
              <a:ext cx="2362200" cy="2837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391886" y="3454400"/>
            <a:ext cx="1930400" cy="3483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322286" y="3454400"/>
            <a:ext cx="1461923" cy="34834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09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>
            <a:stCxn id="2052" idx="3"/>
            <a:endCxn id="6" idx="1"/>
          </p:cNvCxnSpPr>
          <p:nvPr/>
        </p:nvCxnSpPr>
        <p:spPr>
          <a:xfrm>
            <a:off x="1937359" y="2399693"/>
            <a:ext cx="762433" cy="21603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3"/>
            <a:endCxn id="7" idx="1"/>
          </p:cNvCxnSpPr>
          <p:nvPr/>
        </p:nvCxnSpPr>
        <p:spPr>
          <a:xfrm flipV="1">
            <a:off x="4139952" y="2420888"/>
            <a:ext cx="864096" cy="408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27" idx="0"/>
            <a:endCxn id="6" idx="0"/>
          </p:cNvCxnSpPr>
          <p:nvPr/>
        </p:nvCxnSpPr>
        <p:spPr>
          <a:xfrm rot="16200000" flipH="1" flipV="1">
            <a:off x="5687920" y="-279208"/>
            <a:ext cx="144424" cy="4680520"/>
          </a:xfrm>
          <a:prstGeom prst="bentConnector3">
            <a:avLst>
              <a:gd name="adj1" fmla="val -158284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004048" y="2132856"/>
            <a:ext cx="1656000" cy="2736304"/>
            <a:chOff x="5220072" y="2132856"/>
            <a:chExt cx="1656000" cy="2736304"/>
          </a:xfrm>
        </p:grpSpPr>
        <p:sp>
          <p:nvSpPr>
            <p:cNvPr id="7" name="矩形 6"/>
            <p:cNvSpPr/>
            <p:nvPr/>
          </p:nvSpPr>
          <p:spPr>
            <a:xfrm>
              <a:off x="5220072" y="2132856"/>
              <a:ext cx="165600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索引检索</a:t>
              </a:r>
              <a:endParaRPr lang="zh-CN" altLang="en-US" sz="2400" b="1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220072" y="3068960"/>
              <a:ext cx="165600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多源综合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220072" y="4077072"/>
              <a:ext cx="1656000" cy="792088"/>
            </a:xfrm>
            <a:prstGeom prst="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构建搜索对象空间</a:t>
              </a:r>
              <a:endParaRPr lang="zh-CN" altLang="en-US" sz="2400" b="1" dirty="0"/>
            </a:p>
          </p:txBody>
        </p:sp>
        <p:cxnSp>
          <p:nvCxnSpPr>
            <p:cNvPr id="17" name="直接连接符 16"/>
            <p:cNvCxnSpPr>
              <a:stCxn id="9" idx="0"/>
              <a:endCxn id="7" idx="2"/>
            </p:cNvCxnSpPr>
            <p:nvPr/>
          </p:nvCxnSpPr>
          <p:spPr>
            <a:xfrm flipV="1">
              <a:off x="6048072" y="2708920"/>
              <a:ext cx="0" cy="36004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0" idx="0"/>
              <a:endCxn id="9" idx="2"/>
            </p:cNvCxnSpPr>
            <p:nvPr/>
          </p:nvCxnSpPr>
          <p:spPr>
            <a:xfrm flipV="1">
              <a:off x="6048072" y="3645024"/>
              <a:ext cx="0" cy="432048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1" y="1988840"/>
            <a:ext cx="1440161" cy="1440160"/>
          </a:xfrm>
          <a:prstGeom prst="rect">
            <a:avLst/>
          </a:prstGeom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34" name="标题 1"/>
          <p:cNvSpPr>
            <a:spLocks noGrp="1"/>
          </p:cNvSpPr>
          <p:nvPr>
            <p:ph type="title"/>
          </p:nvPr>
        </p:nvSpPr>
        <p:spPr>
          <a:xfrm>
            <a:off x="107504" y="-154592"/>
            <a:ext cx="8712968" cy="1338127"/>
          </a:xfr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kern="1200" spc="50" dirty="0">
                <a:ln w="11430"/>
                <a:latin typeface="微软雅黑" pitchFamily="34" charset="-122"/>
                <a:ea typeface="微软雅黑" pitchFamily="34" charset="-122"/>
              </a:rPr>
              <a:t>大搜索：基于搜索引擎的知识发现</a:t>
            </a:r>
          </a:p>
        </p:txBody>
      </p:sp>
      <p:cxnSp>
        <p:nvCxnSpPr>
          <p:cNvPr id="61" name="直接连接符 60"/>
          <p:cNvCxnSpPr>
            <a:stCxn id="7" idx="3"/>
          </p:cNvCxnSpPr>
          <p:nvPr/>
        </p:nvCxnSpPr>
        <p:spPr>
          <a:xfrm>
            <a:off x="6660048" y="2420888"/>
            <a:ext cx="720263" cy="0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endCxn id="9" idx="1"/>
          </p:cNvCxnSpPr>
          <p:nvPr/>
        </p:nvCxnSpPr>
        <p:spPr>
          <a:xfrm>
            <a:off x="4139952" y="3356992"/>
            <a:ext cx="864096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54" idx="4"/>
            <a:endCxn id="11" idx="1"/>
          </p:cNvCxnSpPr>
          <p:nvPr/>
        </p:nvCxnSpPr>
        <p:spPr>
          <a:xfrm flipV="1">
            <a:off x="1907704" y="4437112"/>
            <a:ext cx="792088" cy="1655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1" idx="3"/>
            <a:endCxn id="10" idx="1"/>
          </p:cNvCxnSpPr>
          <p:nvPr/>
        </p:nvCxnSpPr>
        <p:spPr>
          <a:xfrm>
            <a:off x="4139952" y="4437112"/>
            <a:ext cx="864096" cy="36004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4" name="矩形 2073"/>
          <p:cNvSpPr/>
          <p:nvPr/>
        </p:nvSpPr>
        <p:spPr bwMode="auto">
          <a:xfrm>
            <a:off x="287728" y="5157192"/>
            <a:ext cx="1800000" cy="100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信息获取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2483768" y="5157192"/>
            <a:ext cx="1800000" cy="100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问题理解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推手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164288" y="5157304"/>
            <a:ext cx="1800000" cy="100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解决方案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体现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79512" y="1340768"/>
            <a:ext cx="2016224" cy="3672000"/>
            <a:chOff x="221865" y="1340768"/>
            <a:chExt cx="2016224" cy="3672000"/>
          </a:xfrm>
        </p:grpSpPr>
        <p:cxnSp>
          <p:nvCxnSpPr>
            <p:cNvPr id="91" name="直接连接符 90"/>
            <p:cNvCxnSpPr>
              <a:stCxn id="12" idx="2"/>
              <a:endCxn id="54" idx="1"/>
            </p:cNvCxnSpPr>
            <p:nvPr/>
          </p:nvCxnSpPr>
          <p:spPr>
            <a:xfrm>
              <a:off x="1223628" y="3861048"/>
              <a:ext cx="6349" cy="24912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流程图: 磁盘 53"/>
            <p:cNvSpPr/>
            <p:nvPr/>
          </p:nvSpPr>
          <p:spPr bwMode="auto">
            <a:xfrm>
              <a:off x="509897" y="4110171"/>
              <a:ext cx="1440160" cy="686981"/>
            </a:xfrm>
            <a:prstGeom prst="flowChartMagneticDisk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2052" name="Picture 4" descr="c:\users\administrator\appdata\roaming\360se6\User Data\temp\u=396474018,154210623&amp;fm=21&amp;gp=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05" y="1802433"/>
              <a:ext cx="1495607" cy="119451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12" name="矩形 11"/>
            <p:cNvSpPr/>
            <p:nvPr/>
          </p:nvSpPr>
          <p:spPr>
            <a:xfrm>
              <a:off x="467544" y="3284984"/>
              <a:ext cx="1512168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数据抓取</a:t>
              </a:r>
              <a:endParaRPr lang="zh-CN" altLang="en-US" sz="2400" b="1" dirty="0"/>
            </a:p>
          </p:txBody>
        </p:sp>
        <p:cxnSp>
          <p:nvCxnSpPr>
            <p:cNvPr id="22" name="直接连接符 21"/>
            <p:cNvCxnSpPr>
              <a:endCxn id="12" idx="0"/>
            </p:cNvCxnSpPr>
            <p:nvPr/>
          </p:nvCxnSpPr>
          <p:spPr>
            <a:xfrm>
              <a:off x="1223628" y="2996952"/>
              <a:ext cx="0" cy="288032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467545" y="4335487"/>
              <a:ext cx="144016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 smtClean="0"/>
                <a:t>大数据</a:t>
              </a:r>
              <a:endParaRPr lang="zh-CN" alt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1865" y="1340768"/>
              <a:ext cx="2016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/>
                <a:t>网络空间</a:t>
              </a:r>
              <a:endParaRPr lang="zh-CN" altLang="en-US" sz="2400" b="1" dirty="0"/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221865" y="1340768"/>
              <a:ext cx="2016224" cy="36720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411760" y="1341176"/>
            <a:ext cx="2016224" cy="3672000"/>
            <a:chOff x="2627784" y="1340768"/>
            <a:chExt cx="2016224" cy="3672000"/>
          </a:xfrm>
        </p:grpSpPr>
        <p:sp>
          <p:nvSpPr>
            <p:cNvPr id="6" name="矩形 5"/>
            <p:cNvSpPr/>
            <p:nvPr/>
          </p:nvSpPr>
          <p:spPr>
            <a:xfrm>
              <a:off x="2915816" y="2132856"/>
              <a:ext cx="144016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情景</a:t>
              </a:r>
              <a:r>
                <a:rPr lang="zh-CN" altLang="en-US" sz="2400" b="1" dirty="0" smtClean="0"/>
                <a:t>感知</a:t>
              </a:r>
              <a:endParaRPr lang="zh-CN" altLang="en-US" sz="2400" b="1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915816" y="4148672"/>
              <a:ext cx="144016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预处理</a:t>
              </a:r>
            </a:p>
          </p:txBody>
        </p:sp>
        <p:sp>
          <p:nvSpPr>
            <p:cNvPr id="96" name="矩形 95"/>
            <p:cNvSpPr/>
            <p:nvPr/>
          </p:nvSpPr>
          <p:spPr>
            <a:xfrm>
              <a:off x="2915816" y="3068552"/>
              <a:ext cx="144016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意图理解</a:t>
              </a:r>
              <a:endParaRPr lang="zh-CN" altLang="en-US" sz="2400" b="1" dirty="0"/>
            </a:p>
          </p:txBody>
        </p:sp>
        <p:cxnSp>
          <p:nvCxnSpPr>
            <p:cNvPr id="97" name="直接连接符 96"/>
            <p:cNvCxnSpPr>
              <a:stCxn id="96" idx="0"/>
              <a:endCxn id="6" idx="2"/>
            </p:cNvCxnSpPr>
            <p:nvPr/>
          </p:nvCxnSpPr>
          <p:spPr>
            <a:xfrm flipV="1">
              <a:off x="3635896" y="2708920"/>
              <a:ext cx="0" cy="359632"/>
            </a:xfrm>
            <a:prstGeom prst="line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 bwMode="auto">
            <a:xfrm>
              <a:off x="2627784" y="1340768"/>
              <a:ext cx="2016224" cy="3672000"/>
            </a:xfrm>
            <a:prstGeom prst="rect">
              <a:avLst/>
            </a:prstGeom>
            <a:noFill/>
            <a:ln w="38100" cap="flat" cmpd="sng" algn="ctr">
              <a:solidFill>
                <a:srgbClr val="0070C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46" name="矩形 45"/>
          <p:cNvSpPr/>
          <p:nvPr/>
        </p:nvSpPr>
        <p:spPr bwMode="auto">
          <a:xfrm>
            <a:off x="4788024" y="1340768"/>
            <a:ext cx="2088000" cy="3672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线形标注 2 18"/>
          <p:cNvSpPr/>
          <p:nvPr/>
        </p:nvSpPr>
        <p:spPr bwMode="auto">
          <a:xfrm>
            <a:off x="7524328" y="3861047"/>
            <a:ext cx="1152128" cy="849287"/>
          </a:xfrm>
          <a:prstGeom prst="borderCallout2">
            <a:avLst>
              <a:gd name="adj1" fmla="val 48451"/>
              <a:gd name="adj2" fmla="val -1491"/>
              <a:gd name="adj3" fmla="val 50308"/>
              <a:gd name="adj4" fmla="val -16667"/>
              <a:gd name="adj5" fmla="val -171408"/>
              <a:gd name="adj6" fmla="val -293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知识发掘结果</a:t>
            </a:r>
          </a:p>
        </p:txBody>
      </p:sp>
      <p:sp>
        <p:nvSpPr>
          <p:cNvPr id="58" name="矩形 57"/>
          <p:cNvSpPr/>
          <p:nvPr/>
        </p:nvSpPr>
        <p:spPr bwMode="auto">
          <a:xfrm>
            <a:off x="4932040" y="5157192"/>
            <a:ext cx="1800000" cy="100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知识库构建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/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7092280" y="1340768"/>
            <a:ext cx="1908000" cy="3672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916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4" grpId="0" animBg="1"/>
      <p:bldP spid="104" grpId="0" animBg="1"/>
      <p:bldP spid="105" grpId="0" animBg="1"/>
      <p:bldP spid="46" grpId="0" animBg="1"/>
      <p:bldP spid="19" grpId="0" animBg="1"/>
      <p:bldP spid="58" grpId="0" animBg="1"/>
      <p:bldP spid="5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>
            <a:stCxn id="2052" idx="3"/>
            <a:endCxn id="6" idx="1"/>
          </p:cNvCxnSpPr>
          <p:nvPr/>
        </p:nvCxnSpPr>
        <p:spPr>
          <a:xfrm>
            <a:off x="1937359" y="2399693"/>
            <a:ext cx="762433" cy="21603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3"/>
            <a:endCxn id="7" idx="1"/>
          </p:cNvCxnSpPr>
          <p:nvPr/>
        </p:nvCxnSpPr>
        <p:spPr>
          <a:xfrm flipV="1">
            <a:off x="4139952" y="2420888"/>
            <a:ext cx="864096" cy="408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27" idx="0"/>
            <a:endCxn id="6" idx="0"/>
          </p:cNvCxnSpPr>
          <p:nvPr/>
        </p:nvCxnSpPr>
        <p:spPr>
          <a:xfrm rot="16200000" flipH="1" flipV="1">
            <a:off x="5687920" y="-279208"/>
            <a:ext cx="144424" cy="4680520"/>
          </a:xfrm>
          <a:prstGeom prst="bentConnector3">
            <a:avLst>
              <a:gd name="adj1" fmla="val -158284"/>
            </a:avLst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5004048" y="2132856"/>
            <a:ext cx="1656000" cy="2736304"/>
            <a:chOff x="5220072" y="2132856"/>
            <a:chExt cx="1656000" cy="2736304"/>
          </a:xfrm>
        </p:grpSpPr>
        <p:sp>
          <p:nvSpPr>
            <p:cNvPr id="7" name="矩形 6"/>
            <p:cNvSpPr/>
            <p:nvPr/>
          </p:nvSpPr>
          <p:spPr>
            <a:xfrm>
              <a:off x="5220072" y="2132856"/>
              <a:ext cx="165600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索引检索</a:t>
              </a:r>
              <a:endParaRPr lang="zh-CN" altLang="en-US" sz="2400" b="1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5220072" y="3068960"/>
              <a:ext cx="165600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多源综合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5220072" y="4077072"/>
              <a:ext cx="1656000" cy="792088"/>
            </a:xfrm>
            <a:prstGeom prst="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构建搜索对象空间</a:t>
              </a:r>
              <a:endParaRPr lang="zh-CN" altLang="en-US" sz="2400" b="1" dirty="0"/>
            </a:p>
          </p:txBody>
        </p:sp>
        <p:cxnSp>
          <p:nvCxnSpPr>
            <p:cNvPr id="17" name="直接连接符 16"/>
            <p:cNvCxnSpPr>
              <a:stCxn id="9" idx="0"/>
              <a:endCxn id="7" idx="2"/>
            </p:cNvCxnSpPr>
            <p:nvPr/>
          </p:nvCxnSpPr>
          <p:spPr>
            <a:xfrm flipV="1">
              <a:off x="6048072" y="2708920"/>
              <a:ext cx="0" cy="360040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>
              <a:stCxn id="10" idx="0"/>
              <a:endCxn id="9" idx="2"/>
            </p:cNvCxnSpPr>
            <p:nvPr/>
          </p:nvCxnSpPr>
          <p:spPr>
            <a:xfrm flipV="1">
              <a:off x="6048072" y="3645024"/>
              <a:ext cx="0" cy="432048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1" y="1988840"/>
            <a:ext cx="1440161" cy="1440160"/>
          </a:xfrm>
          <a:prstGeom prst="rect">
            <a:avLst/>
          </a:prstGeom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cxnSp>
        <p:nvCxnSpPr>
          <p:cNvPr id="61" name="直接连接符 60"/>
          <p:cNvCxnSpPr>
            <a:stCxn id="7" idx="3"/>
          </p:cNvCxnSpPr>
          <p:nvPr/>
        </p:nvCxnSpPr>
        <p:spPr>
          <a:xfrm>
            <a:off x="6660048" y="2420888"/>
            <a:ext cx="720263" cy="0"/>
          </a:xfrm>
          <a:prstGeom prst="line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endCxn id="9" idx="1"/>
          </p:cNvCxnSpPr>
          <p:nvPr/>
        </p:nvCxnSpPr>
        <p:spPr>
          <a:xfrm>
            <a:off x="4139952" y="3356992"/>
            <a:ext cx="864096" cy="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54" idx="4"/>
            <a:endCxn id="11" idx="1"/>
          </p:cNvCxnSpPr>
          <p:nvPr/>
        </p:nvCxnSpPr>
        <p:spPr>
          <a:xfrm flipV="1">
            <a:off x="1907704" y="4437112"/>
            <a:ext cx="792088" cy="16550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1" idx="3"/>
            <a:endCxn id="10" idx="1"/>
          </p:cNvCxnSpPr>
          <p:nvPr/>
        </p:nvCxnSpPr>
        <p:spPr>
          <a:xfrm>
            <a:off x="4139952" y="4437112"/>
            <a:ext cx="864096" cy="36004"/>
          </a:xfrm>
          <a:prstGeom prst="line">
            <a:avLst/>
          </a:prstGeom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4" name="矩形 2073"/>
          <p:cNvSpPr/>
          <p:nvPr/>
        </p:nvSpPr>
        <p:spPr bwMode="auto">
          <a:xfrm>
            <a:off x="287728" y="5157192"/>
            <a:ext cx="1800000" cy="100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信息获取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源泉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2483768" y="5157192"/>
            <a:ext cx="1800000" cy="100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问题理解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推手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164288" y="5157304"/>
            <a:ext cx="1800000" cy="100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解决方案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体现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179512" y="1340768"/>
            <a:ext cx="2016224" cy="3672000"/>
            <a:chOff x="221865" y="1340768"/>
            <a:chExt cx="2016224" cy="3672000"/>
          </a:xfrm>
        </p:grpSpPr>
        <p:cxnSp>
          <p:nvCxnSpPr>
            <p:cNvPr id="91" name="直接连接符 90"/>
            <p:cNvCxnSpPr>
              <a:stCxn id="12" idx="2"/>
              <a:endCxn id="54" idx="1"/>
            </p:cNvCxnSpPr>
            <p:nvPr/>
          </p:nvCxnSpPr>
          <p:spPr>
            <a:xfrm>
              <a:off x="1223628" y="3861048"/>
              <a:ext cx="6349" cy="24912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流程图: 磁盘 53"/>
            <p:cNvSpPr/>
            <p:nvPr/>
          </p:nvSpPr>
          <p:spPr bwMode="auto">
            <a:xfrm>
              <a:off x="509897" y="4110171"/>
              <a:ext cx="1440160" cy="686981"/>
            </a:xfrm>
            <a:prstGeom prst="flowChartMagneticDisk">
              <a:avLst/>
            </a:prstGeom>
            <a:solidFill>
              <a:srgbClr val="7030A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2052" name="Picture 4" descr="c:\users\administrator\appdata\roaming\360se6\User Data\temp\u=396474018,154210623&amp;fm=21&amp;gp=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105" y="1802433"/>
              <a:ext cx="1495607" cy="1194519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</p:pic>
        <p:sp>
          <p:nvSpPr>
            <p:cNvPr id="12" name="矩形 11"/>
            <p:cNvSpPr/>
            <p:nvPr/>
          </p:nvSpPr>
          <p:spPr>
            <a:xfrm>
              <a:off x="467544" y="3284984"/>
              <a:ext cx="1512168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数据抓取</a:t>
              </a:r>
              <a:endParaRPr lang="zh-CN" altLang="en-US" sz="2400" b="1" dirty="0"/>
            </a:p>
          </p:txBody>
        </p:sp>
        <p:cxnSp>
          <p:nvCxnSpPr>
            <p:cNvPr id="22" name="直接连接符 21"/>
            <p:cNvCxnSpPr>
              <a:endCxn id="12" idx="0"/>
            </p:cNvCxnSpPr>
            <p:nvPr/>
          </p:nvCxnSpPr>
          <p:spPr>
            <a:xfrm>
              <a:off x="1223628" y="2996952"/>
              <a:ext cx="0" cy="288032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467545" y="4335487"/>
              <a:ext cx="1440160" cy="461665"/>
            </a:xfrm>
            <a:prstGeom prst="rect">
              <a:avLst/>
            </a:prstGeom>
            <a:noFill/>
            <a:ln>
              <a:noFill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 smtClean="0"/>
                <a:t>大数据</a:t>
              </a:r>
              <a:endParaRPr lang="zh-CN" altLang="en-US" sz="2400" b="1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1865" y="1340768"/>
              <a:ext cx="20162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 smtClean="0"/>
                <a:t>网络空间</a:t>
              </a:r>
              <a:endParaRPr lang="zh-CN" altLang="en-US" sz="2400" b="1" dirty="0"/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221865" y="1340768"/>
              <a:ext cx="2016224" cy="3672000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411760" y="1341176"/>
            <a:ext cx="2016224" cy="3672000"/>
            <a:chOff x="2627784" y="1340768"/>
            <a:chExt cx="2016224" cy="3672000"/>
          </a:xfrm>
        </p:grpSpPr>
        <p:sp>
          <p:nvSpPr>
            <p:cNvPr id="6" name="矩形 5"/>
            <p:cNvSpPr/>
            <p:nvPr/>
          </p:nvSpPr>
          <p:spPr>
            <a:xfrm>
              <a:off x="2915816" y="2132856"/>
              <a:ext cx="144016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情景</a:t>
              </a:r>
              <a:r>
                <a:rPr lang="zh-CN" altLang="en-US" sz="2400" b="1" dirty="0" smtClean="0"/>
                <a:t>感知</a:t>
              </a:r>
              <a:endParaRPr lang="zh-CN" altLang="en-US" sz="2400" b="1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2915816" y="4148672"/>
              <a:ext cx="144016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/>
                <a:t>预处理</a:t>
              </a:r>
            </a:p>
          </p:txBody>
        </p:sp>
        <p:sp>
          <p:nvSpPr>
            <p:cNvPr id="96" name="矩形 95"/>
            <p:cNvSpPr/>
            <p:nvPr/>
          </p:nvSpPr>
          <p:spPr>
            <a:xfrm>
              <a:off x="2915816" y="3068552"/>
              <a:ext cx="1440160" cy="576064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意图理解</a:t>
              </a:r>
              <a:endParaRPr lang="zh-CN" altLang="en-US" sz="2400" b="1" dirty="0"/>
            </a:p>
          </p:txBody>
        </p:sp>
        <p:cxnSp>
          <p:nvCxnSpPr>
            <p:cNvPr id="97" name="直接连接符 96"/>
            <p:cNvCxnSpPr>
              <a:stCxn id="96" idx="0"/>
              <a:endCxn id="6" idx="2"/>
            </p:cNvCxnSpPr>
            <p:nvPr/>
          </p:nvCxnSpPr>
          <p:spPr>
            <a:xfrm flipV="1">
              <a:off x="3635896" y="2708920"/>
              <a:ext cx="0" cy="359632"/>
            </a:xfrm>
            <a:prstGeom prst="line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矩形 44"/>
            <p:cNvSpPr/>
            <p:nvPr/>
          </p:nvSpPr>
          <p:spPr bwMode="auto">
            <a:xfrm>
              <a:off x="2627784" y="1340768"/>
              <a:ext cx="2016224" cy="3672000"/>
            </a:xfrm>
            <a:prstGeom prst="rect">
              <a:avLst/>
            </a:prstGeom>
            <a:noFill/>
            <a:ln w="38100" cap="flat" cmpd="sng" algn="ctr">
              <a:solidFill>
                <a:srgbClr val="0070C0"/>
              </a:solidFill>
              <a:prstDash val="lg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46" name="矩形 45"/>
          <p:cNvSpPr/>
          <p:nvPr/>
        </p:nvSpPr>
        <p:spPr bwMode="auto">
          <a:xfrm>
            <a:off x="4788024" y="1340768"/>
            <a:ext cx="2088000" cy="3672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线形标注 2 18"/>
          <p:cNvSpPr/>
          <p:nvPr/>
        </p:nvSpPr>
        <p:spPr bwMode="auto">
          <a:xfrm>
            <a:off x="7524328" y="3861047"/>
            <a:ext cx="1152128" cy="849287"/>
          </a:xfrm>
          <a:prstGeom prst="borderCallout2">
            <a:avLst>
              <a:gd name="adj1" fmla="val 48451"/>
              <a:gd name="adj2" fmla="val -1491"/>
              <a:gd name="adj3" fmla="val 50308"/>
              <a:gd name="adj4" fmla="val -16667"/>
              <a:gd name="adj5" fmla="val -171408"/>
              <a:gd name="adj6" fmla="val -29300"/>
            </a:avLst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微软雅黑" pitchFamily="34" charset="-122"/>
                <a:ea typeface="微软雅黑" pitchFamily="34" charset="-122"/>
              </a:rPr>
              <a:t>知识发掘结果</a:t>
            </a:r>
          </a:p>
        </p:txBody>
      </p:sp>
      <p:sp>
        <p:nvSpPr>
          <p:cNvPr id="58" name="矩形 57"/>
          <p:cNvSpPr/>
          <p:nvPr/>
        </p:nvSpPr>
        <p:spPr bwMode="auto">
          <a:xfrm>
            <a:off x="4932040" y="5157192"/>
            <a:ext cx="1800000" cy="1008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20000"/>
              </a:lnSpc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知识库构建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智慧的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en-US" altLang="zh-CN" sz="2400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0" hangingPunct="0"/>
            <a:endParaRPr lang="zh-CN" altLang="en-US" sz="2400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7092280" y="1340768"/>
            <a:ext cx="1908000" cy="3672000"/>
          </a:xfrm>
          <a:prstGeom prst="rect">
            <a:avLst/>
          </a:prstGeom>
          <a:noFill/>
          <a:ln w="38100" cap="flat" cmpd="sng" algn="ctr">
            <a:solidFill>
              <a:srgbClr val="7030A0"/>
            </a:solidFill>
            <a:prstDash val="lg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395536" y="1412776"/>
            <a:ext cx="8424936" cy="3456384"/>
          </a:xfrm>
          <a:prstGeom prst="rect">
            <a:avLst/>
          </a:prstGeom>
          <a:solidFill>
            <a:srgbClr val="FFFFFF">
              <a:alpha val="72941"/>
            </a:srgbClr>
          </a:solidFill>
          <a:ln w="76200"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eaLnBrk="0" hangingPunct="0">
              <a:lnSpc>
                <a:spcPct val="120000"/>
              </a:lnSpc>
            </a:pPr>
            <a:r>
              <a:rPr lang="zh-CN" altLang="en-US" sz="115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隐私保护</a:t>
            </a:r>
            <a:endParaRPr lang="zh-CN" altLang="en-US" sz="115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标题 1"/>
          <p:cNvSpPr>
            <a:spLocks noGrp="1"/>
          </p:cNvSpPr>
          <p:nvPr>
            <p:ph type="title"/>
          </p:nvPr>
        </p:nvSpPr>
        <p:spPr>
          <a:xfrm>
            <a:off x="107504" y="-154592"/>
            <a:ext cx="8712968" cy="1338127"/>
          </a:xfr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kern="1200" spc="50" dirty="0">
                <a:ln w="11430"/>
                <a:latin typeface="微软雅黑" pitchFamily="34" charset="-122"/>
                <a:ea typeface="微软雅黑" pitchFamily="34" charset="-122"/>
              </a:rPr>
              <a:t>大搜索：基于搜索引擎的知识发现</a:t>
            </a:r>
          </a:p>
        </p:txBody>
      </p:sp>
    </p:spTree>
    <p:extLst>
      <p:ext uri="{BB962C8B-B14F-4D97-AF65-F5344CB8AC3E}">
        <p14:creationId xmlns:p14="http://schemas.microsoft.com/office/powerpoint/2010/main" val="417447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1560512" y="6212334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7BB9E51-FACF-4D6E-9396-48B48CC61954}" type="datetime1">
              <a:rPr lang="zh-CN" altLang="en-US" b="1" smtClean="0"/>
              <a:pPr>
                <a:defRPr/>
              </a:pPr>
              <a:t>2015/12/27</a:t>
            </a:fld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5" name="标题 2"/>
          <p:cNvSpPr txBox="1">
            <a:spLocks/>
          </p:cNvSpPr>
          <p:nvPr/>
        </p:nvSpPr>
        <p:spPr>
          <a:xfrm>
            <a:off x="141238" y="436331"/>
            <a:ext cx="7887146" cy="102775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400" b="1" spc="50" dirty="0">
                <a:ln w="11430"/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大搜索的</a:t>
            </a:r>
            <a:r>
              <a:rPr lang="en-US" altLang="zh-CN" sz="4400" b="1" spc="50" dirty="0">
                <a:ln w="11430"/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5S</a:t>
            </a:r>
            <a:r>
              <a:rPr lang="zh-CN" altLang="en-US" sz="4400" b="1" spc="50" dirty="0">
                <a:ln w="11430"/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：</a:t>
            </a:r>
            <a:r>
              <a:rPr lang="en-US" altLang="zh-CN" sz="4400" b="1" spc="50" dirty="0">
                <a:ln w="11430"/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5</a:t>
            </a:r>
            <a:r>
              <a:rPr lang="zh-CN" altLang="en-US" sz="4400" b="1" spc="50" dirty="0">
                <a:ln w="11430"/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个核心能力</a:t>
            </a:r>
          </a:p>
        </p:txBody>
      </p:sp>
      <p:grpSp>
        <p:nvGrpSpPr>
          <p:cNvPr id="29" name="Group 3"/>
          <p:cNvGrpSpPr>
            <a:grpSpLocks/>
          </p:cNvGrpSpPr>
          <p:nvPr/>
        </p:nvGrpSpPr>
        <p:grpSpPr bwMode="auto">
          <a:xfrm>
            <a:off x="2435225" y="7167613"/>
            <a:ext cx="6745288" cy="4392614"/>
            <a:chOff x="839" y="977"/>
            <a:chExt cx="4249" cy="2767"/>
          </a:xfrm>
        </p:grpSpPr>
        <p:sp>
          <p:nvSpPr>
            <p:cNvPr id="30" name="Freeform 4"/>
            <p:cNvSpPr>
              <a:spLocks noEditPoints="1"/>
            </p:cNvSpPr>
            <p:nvPr/>
          </p:nvSpPr>
          <p:spPr bwMode="gray">
            <a:xfrm rot="-1358056">
              <a:off x="877" y="1765"/>
              <a:ext cx="3839" cy="1527"/>
            </a:xfrm>
            <a:custGeom>
              <a:avLst/>
              <a:gdLst>
                <a:gd name="T0" fmla="*/ 1692 w 4040"/>
                <a:gd name="T1" fmla="*/ 12 h 1888"/>
                <a:gd name="T2" fmla="*/ 1234 w 4040"/>
                <a:gd name="T3" fmla="*/ 74 h 1888"/>
                <a:gd name="T4" fmla="*/ 828 w 4040"/>
                <a:gd name="T5" fmla="*/ 182 h 1888"/>
                <a:gd name="T6" fmla="*/ 486 w 4040"/>
                <a:gd name="T7" fmla="*/ 330 h 1888"/>
                <a:gd name="T8" fmla="*/ 226 w 4040"/>
                <a:gd name="T9" fmla="*/ 510 h 1888"/>
                <a:gd name="T10" fmla="*/ 58 w 4040"/>
                <a:gd name="T11" fmla="*/ 718 h 1888"/>
                <a:gd name="T12" fmla="*/ 0 w 4040"/>
                <a:gd name="T13" fmla="*/ 944 h 1888"/>
                <a:gd name="T14" fmla="*/ 58 w 4040"/>
                <a:gd name="T15" fmla="*/ 1170 h 1888"/>
                <a:gd name="T16" fmla="*/ 226 w 4040"/>
                <a:gd name="T17" fmla="*/ 1378 h 1888"/>
                <a:gd name="T18" fmla="*/ 486 w 4040"/>
                <a:gd name="T19" fmla="*/ 1558 h 1888"/>
                <a:gd name="T20" fmla="*/ 828 w 4040"/>
                <a:gd name="T21" fmla="*/ 1706 h 1888"/>
                <a:gd name="T22" fmla="*/ 1234 w 4040"/>
                <a:gd name="T23" fmla="*/ 1814 h 1888"/>
                <a:gd name="T24" fmla="*/ 1692 w 4040"/>
                <a:gd name="T25" fmla="*/ 1876 h 1888"/>
                <a:gd name="T26" fmla="*/ 2186 w 4040"/>
                <a:gd name="T27" fmla="*/ 1884 h 1888"/>
                <a:gd name="T28" fmla="*/ 2658 w 4040"/>
                <a:gd name="T29" fmla="*/ 1840 h 1888"/>
                <a:gd name="T30" fmla="*/ 3084 w 4040"/>
                <a:gd name="T31" fmla="*/ 1746 h 1888"/>
                <a:gd name="T32" fmla="*/ 3448 w 4040"/>
                <a:gd name="T33" fmla="*/ 1612 h 1888"/>
                <a:gd name="T34" fmla="*/ 3738 w 4040"/>
                <a:gd name="T35" fmla="*/ 1442 h 1888"/>
                <a:gd name="T36" fmla="*/ 3938 w 4040"/>
                <a:gd name="T37" fmla="*/ 1242 h 1888"/>
                <a:gd name="T38" fmla="*/ 4034 w 4040"/>
                <a:gd name="T39" fmla="*/ 1022 h 1888"/>
                <a:gd name="T40" fmla="*/ 4014 w 4040"/>
                <a:gd name="T41" fmla="*/ 790 h 1888"/>
                <a:gd name="T42" fmla="*/ 3882 w 4040"/>
                <a:gd name="T43" fmla="*/ 576 h 1888"/>
                <a:gd name="T44" fmla="*/ 3650 w 4040"/>
                <a:gd name="T45" fmla="*/ 386 h 1888"/>
                <a:gd name="T46" fmla="*/ 3334 w 4040"/>
                <a:gd name="T47" fmla="*/ 228 h 1888"/>
                <a:gd name="T48" fmla="*/ 2948 w 4040"/>
                <a:gd name="T49" fmla="*/ 106 h 1888"/>
                <a:gd name="T50" fmla="*/ 2506 w 4040"/>
                <a:gd name="T51" fmla="*/ 28 h 1888"/>
                <a:gd name="T52" fmla="*/ 2020 w 4040"/>
                <a:gd name="T53" fmla="*/ 0 h 1888"/>
                <a:gd name="T54" fmla="*/ 1606 w 4040"/>
                <a:gd name="T55" fmla="*/ 1736 h 1888"/>
                <a:gd name="T56" fmla="*/ 1164 w 4040"/>
                <a:gd name="T57" fmla="*/ 1678 h 1888"/>
                <a:gd name="T58" fmla="*/ 776 w 4040"/>
                <a:gd name="T59" fmla="*/ 1576 h 1888"/>
                <a:gd name="T60" fmla="*/ 458 w 4040"/>
                <a:gd name="T61" fmla="*/ 1436 h 1888"/>
                <a:gd name="T62" fmla="*/ 224 w 4040"/>
                <a:gd name="T63" fmla="*/ 1266 h 1888"/>
                <a:gd name="T64" fmla="*/ 88 w 4040"/>
                <a:gd name="T65" fmla="*/ 1074 h 1888"/>
                <a:gd name="T66" fmla="*/ 68 w 4040"/>
                <a:gd name="T67" fmla="*/ 864 h 1888"/>
                <a:gd name="T68" fmla="*/ 166 w 4040"/>
                <a:gd name="T69" fmla="*/ 664 h 1888"/>
                <a:gd name="T70" fmla="*/ 370 w 4040"/>
                <a:gd name="T71" fmla="*/ 486 h 1888"/>
                <a:gd name="T72" fmla="*/ 662 w 4040"/>
                <a:gd name="T73" fmla="*/ 336 h 1888"/>
                <a:gd name="T74" fmla="*/ 1028 w 4040"/>
                <a:gd name="T75" fmla="*/ 222 h 1888"/>
                <a:gd name="T76" fmla="*/ 1454 w 4040"/>
                <a:gd name="T77" fmla="*/ 148 h 1888"/>
                <a:gd name="T78" fmla="*/ 1922 w 4040"/>
                <a:gd name="T79" fmla="*/ 120 h 1888"/>
                <a:gd name="T80" fmla="*/ 2392 w 4040"/>
                <a:gd name="T81" fmla="*/ 148 h 1888"/>
                <a:gd name="T82" fmla="*/ 2818 w 4040"/>
                <a:gd name="T83" fmla="*/ 222 h 1888"/>
                <a:gd name="T84" fmla="*/ 3184 w 4040"/>
                <a:gd name="T85" fmla="*/ 336 h 1888"/>
                <a:gd name="T86" fmla="*/ 3476 w 4040"/>
                <a:gd name="T87" fmla="*/ 486 h 1888"/>
                <a:gd name="T88" fmla="*/ 3680 w 4040"/>
                <a:gd name="T89" fmla="*/ 664 h 1888"/>
                <a:gd name="T90" fmla="*/ 3778 w 4040"/>
                <a:gd name="T91" fmla="*/ 864 h 1888"/>
                <a:gd name="T92" fmla="*/ 3758 w 4040"/>
                <a:gd name="T93" fmla="*/ 1074 h 1888"/>
                <a:gd name="T94" fmla="*/ 3622 w 4040"/>
                <a:gd name="T95" fmla="*/ 1266 h 1888"/>
                <a:gd name="T96" fmla="*/ 3388 w 4040"/>
                <a:gd name="T97" fmla="*/ 1436 h 1888"/>
                <a:gd name="T98" fmla="*/ 3070 w 4040"/>
                <a:gd name="T99" fmla="*/ 1576 h 1888"/>
                <a:gd name="T100" fmla="*/ 2682 w 4040"/>
                <a:gd name="T101" fmla="*/ 1678 h 1888"/>
                <a:gd name="T102" fmla="*/ 2240 w 4040"/>
                <a:gd name="T103" fmla="*/ 1736 h 18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40" h="1888">
                  <a:moveTo>
                    <a:pt x="2020" y="0"/>
                  </a:moveTo>
                  <a:lnTo>
                    <a:pt x="1854" y="4"/>
                  </a:lnTo>
                  <a:lnTo>
                    <a:pt x="1692" y="12"/>
                  </a:lnTo>
                  <a:lnTo>
                    <a:pt x="1534" y="28"/>
                  </a:lnTo>
                  <a:lnTo>
                    <a:pt x="1382" y="48"/>
                  </a:lnTo>
                  <a:lnTo>
                    <a:pt x="1234" y="74"/>
                  </a:lnTo>
                  <a:lnTo>
                    <a:pt x="1092" y="106"/>
                  </a:lnTo>
                  <a:lnTo>
                    <a:pt x="956" y="142"/>
                  </a:lnTo>
                  <a:lnTo>
                    <a:pt x="828" y="182"/>
                  </a:lnTo>
                  <a:lnTo>
                    <a:pt x="706" y="228"/>
                  </a:lnTo>
                  <a:lnTo>
                    <a:pt x="592" y="276"/>
                  </a:lnTo>
                  <a:lnTo>
                    <a:pt x="486" y="330"/>
                  </a:lnTo>
                  <a:lnTo>
                    <a:pt x="390" y="386"/>
                  </a:lnTo>
                  <a:lnTo>
                    <a:pt x="302" y="446"/>
                  </a:lnTo>
                  <a:lnTo>
                    <a:pt x="226" y="510"/>
                  </a:lnTo>
                  <a:lnTo>
                    <a:pt x="158" y="576"/>
                  </a:lnTo>
                  <a:lnTo>
                    <a:pt x="102" y="646"/>
                  </a:lnTo>
                  <a:lnTo>
                    <a:pt x="58" y="718"/>
                  </a:lnTo>
                  <a:lnTo>
                    <a:pt x="26" y="790"/>
                  </a:lnTo>
                  <a:lnTo>
                    <a:pt x="6" y="866"/>
                  </a:lnTo>
                  <a:lnTo>
                    <a:pt x="0" y="944"/>
                  </a:lnTo>
                  <a:lnTo>
                    <a:pt x="6" y="1022"/>
                  </a:lnTo>
                  <a:lnTo>
                    <a:pt x="26" y="1098"/>
                  </a:lnTo>
                  <a:lnTo>
                    <a:pt x="58" y="1170"/>
                  </a:lnTo>
                  <a:lnTo>
                    <a:pt x="102" y="1242"/>
                  </a:lnTo>
                  <a:lnTo>
                    <a:pt x="158" y="1312"/>
                  </a:lnTo>
                  <a:lnTo>
                    <a:pt x="226" y="1378"/>
                  </a:lnTo>
                  <a:lnTo>
                    <a:pt x="302" y="1442"/>
                  </a:lnTo>
                  <a:lnTo>
                    <a:pt x="390" y="1502"/>
                  </a:lnTo>
                  <a:lnTo>
                    <a:pt x="486" y="1558"/>
                  </a:lnTo>
                  <a:lnTo>
                    <a:pt x="592" y="1612"/>
                  </a:lnTo>
                  <a:lnTo>
                    <a:pt x="706" y="1660"/>
                  </a:lnTo>
                  <a:lnTo>
                    <a:pt x="828" y="1706"/>
                  </a:lnTo>
                  <a:lnTo>
                    <a:pt x="956" y="1746"/>
                  </a:lnTo>
                  <a:lnTo>
                    <a:pt x="1092" y="1782"/>
                  </a:lnTo>
                  <a:lnTo>
                    <a:pt x="1234" y="1814"/>
                  </a:lnTo>
                  <a:lnTo>
                    <a:pt x="1382" y="1840"/>
                  </a:lnTo>
                  <a:lnTo>
                    <a:pt x="1534" y="1860"/>
                  </a:lnTo>
                  <a:lnTo>
                    <a:pt x="1692" y="1876"/>
                  </a:lnTo>
                  <a:lnTo>
                    <a:pt x="1854" y="1884"/>
                  </a:lnTo>
                  <a:lnTo>
                    <a:pt x="2020" y="1888"/>
                  </a:lnTo>
                  <a:lnTo>
                    <a:pt x="2186" y="1884"/>
                  </a:lnTo>
                  <a:lnTo>
                    <a:pt x="2348" y="1876"/>
                  </a:lnTo>
                  <a:lnTo>
                    <a:pt x="2506" y="1860"/>
                  </a:lnTo>
                  <a:lnTo>
                    <a:pt x="2658" y="1840"/>
                  </a:lnTo>
                  <a:lnTo>
                    <a:pt x="2806" y="1814"/>
                  </a:lnTo>
                  <a:lnTo>
                    <a:pt x="2948" y="1782"/>
                  </a:lnTo>
                  <a:lnTo>
                    <a:pt x="3084" y="1746"/>
                  </a:lnTo>
                  <a:lnTo>
                    <a:pt x="3212" y="1706"/>
                  </a:lnTo>
                  <a:lnTo>
                    <a:pt x="3334" y="1660"/>
                  </a:lnTo>
                  <a:lnTo>
                    <a:pt x="3448" y="1612"/>
                  </a:lnTo>
                  <a:lnTo>
                    <a:pt x="3554" y="1558"/>
                  </a:lnTo>
                  <a:lnTo>
                    <a:pt x="3650" y="1502"/>
                  </a:lnTo>
                  <a:lnTo>
                    <a:pt x="3738" y="1442"/>
                  </a:lnTo>
                  <a:lnTo>
                    <a:pt x="3814" y="1378"/>
                  </a:lnTo>
                  <a:lnTo>
                    <a:pt x="3882" y="1312"/>
                  </a:lnTo>
                  <a:lnTo>
                    <a:pt x="3938" y="1242"/>
                  </a:lnTo>
                  <a:lnTo>
                    <a:pt x="3982" y="1170"/>
                  </a:lnTo>
                  <a:lnTo>
                    <a:pt x="4014" y="1098"/>
                  </a:lnTo>
                  <a:lnTo>
                    <a:pt x="4034" y="1022"/>
                  </a:lnTo>
                  <a:lnTo>
                    <a:pt x="4040" y="944"/>
                  </a:lnTo>
                  <a:lnTo>
                    <a:pt x="4034" y="866"/>
                  </a:lnTo>
                  <a:lnTo>
                    <a:pt x="4014" y="790"/>
                  </a:lnTo>
                  <a:lnTo>
                    <a:pt x="3982" y="718"/>
                  </a:lnTo>
                  <a:lnTo>
                    <a:pt x="3938" y="646"/>
                  </a:lnTo>
                  <a:lnTo>
                    <a:pt x="3882" y="576"/>
                  </a:lnTo>
                  <a:lnTo>
                    <a:pt x="3814" y="510"/>
                  </a:lnTo>
                  <a:lnTo>
                    <a:pt x="3738" y="446"/>
                  </a:lnTo>
                  <a:lnTo>
                    <a:pt x="3650" y="386"/>
                  </a:lnTo>
                  <a:lnTo>
                    <a:pt x="3554" y="330"/>
                  </a:lnTo>
                  <a:lnTo>
                    <a:pt x="3448" y="276"/>
                  </a:lnTo>
                  <a:lnTo>
                    <a:pt x="3334" y="228"/>
                  </a:lnTo>
                  <a:lnTo>
                    <a:pt x="3212" y="182"/>
                  </a:lnTo>
                  <a:lnTo>
                    <a:pt x="3084" y="142"/>
                  </a:lnTo>
                  <a:lnTo>
                    <a:pt x="2948" y="106"/>
                  </a:lnTo>
                  <a:lnTo>
                    <a:pt x="2806" y="74"/>
                  </a:lnTo>
                  <a:lnTo>
                    <a:pt x="2658" y="48"/>
                  </a:lnTo>
                  <a:lnTo>
                    <a:pt x="2506" y="28"/>
                  </a:lnTo>
                  <a:lnTo>
                    <a:pt x="2348" y="12"/>
                  </a:lnTo>
                  <a:lnTo>
                    <a:pt x="2186" y="4"/>
                  </a:lnTo>
                  <a:lnTo>
                    <a:pt x="2020" y="0"/>
                  </a:lnTo>
                  <a:close/>
                  <a:moveTo>
                    <a:pt x="1922" y="1748"/>
                  </a:moveTo>
                  <a:lnTo>
                    <a:pt x="1762" y="1746"/>
                  </a:lnTo>
                  <a:lnTo>
                    <a:pt x="1606" y="1736"/>
                  </a:lnTo>
                  <a:lnTo>
                    <a:pt x="1454" y="1722"/>
                  </a:lnTo>
                  <a:lnTo>
                    <a:pt x="1306" y="1702"/>
                  </a:lnTo>
                  <a:lnTo>
                    <a:pt x="1164" y="1678"/>
                  </a:lnTo>
                  <a:lnTo>
                    <a:pt x="1028" y="1648"/>
                  </a:lnTo>
                  <a:lnTo>
                    <a:pt x="898" y="1614"/>
                  </a:lnTo>
                  <a:lnTo>
                    <a:pt x="776" y="1576"/>
                  </a:lnTo>
                  <a:lnTo>
                    <a:pt x="662" y="1532"/>
                  </a:lnTo>
                  <a:lnTo>
                    <a:pt x="554" y="1486"/>
                  </a:lnTo>
                  <a:lnTo>
                    <a:pt x="458" y="1436"/>
                  </a:lnTo>
                  <a:lnTo>
                    <a:pt x="370" y="1382"/>
                  </a:lnTo>
                  <a:lnTo>
                    <a:pt x="292" y="1326"/>
                  </a:lnTo>
                  <a:lnTo>
                    <a:pt x="224" y="1266"/>
                  </a:lnTo>
                  <a:lnTo>
                    <a:pt x="166" y="1204"/>
                  </a:lnTo>
                  <a:lnTo>
                    <a:pt x="122" y="1140"/>
                  </a:lnTo>
                  <a:lnTo>
                    <a:pt x="88" y="1074"/>
                  </a:lnTo>
                  <a:lnTo>
                    <a:pt x="68" y="1004"/>
                  </a:lnTo>
                  <a:lnTo>
                    <a:pt x="62" y="934"/>
                  </a:lnTo>
                  <a:lnTo>
                    <a:pt x="68" y="864"/>
                  </a:lnTo>
                  <a:lnTo>
                    <a:pt x="88" y="796"/>
                  </a:lnTo>
                  <a:lnTo>
                    <a:pt x="122" y="730"/>
                  </a:lnTo>
                  <a:lnTo>
                    <a:pt x="166" y="664"/>
                  </a:lnTo>
                  <a:lnTo>
                    <a:pt x="224" y="602"/>
                  </a:lnTo>
                  <a:lnTo>
                    <a:pt x="292" y="544"/>
                  </a:lnTo>
                  <a:lnTo>
                    <a:pt x="370" y="486"/>
                  </a:lnTo>
                  <a:lnTo>
                    <a:pt x="458" y="434"/>
                  </a:lnTo>
                  <a:lnTo>
                    <a:pt x="554" y="382"/>
                  </a:lnTo>
                  <a:lnTo>
                    <a:pt x="662" y="336"/>
                  </a:lnTo>
                  <a:lnTo>
                    <a:pt x="776" y="294"/>
                  </a:lnTo>
                  <a:lnTo>
                    <a:pt x="898" y="256"/>
                  </a:lnTo>
                  <a:lnTo>
                    <a:pt x="1028" y="222"/>
                  </a:lnTo>
                  <a:lnTo>
                    <a:pt x="1164" y="192"/>
                  </a:lnTo>
                  <a:lnTo>
                    <a:pt x="1306" y="166"/>
                  </a:lnTo>
                  <a:lnTo>
                    <a:pt x="1454" y="148"/>
                  </a:lnTo>
                  <a:lnTo>
                    <a:pt x="1606" y="132"/>
                  </a:lnTo>
                  <a:lnTo>
                    <a:pt x="1762" y="124"/>
                  </a:lnTo>
                  <a:lnTo>
                    <a:pt x="1922" y="120"/>
                  </a:lnTo>
                  <a:lnTo>
                    <a:pt x="2084" y="124"/>
                  </a:lnTo>
                  <a:lnTo>
                    <a:pt x="2240" y="132"/>
                  </a:lnTo>
                  <a:lnTo>
                    <a:pt x="2392" y="148"/>
                  </a:lnTo>
                  <a:lnTo>
                    <a:pt x="2540" y="166"/>
                  </a:lnTo>
                  <a:lnTo>
                    <a:pt x="2682" y="192"/>
                  </a:lnTo>
                  <a:lnTo>
                    <a:pt x="2818" y="222"/>
                  </a:lnTo>
                  <a:lnTo>
                    <a:pt x="2948" y="256"/>
                  </a:lnTo>
                  <a:lnTo>
                    <a:pt x="3070" y="294"/>
                  </a:lnTo>
                  <a:lnTo>
                    <a:pt x="3184" y="336"/>
                  </a:lnTo>
                  <a:lnTo>
                    <a:pt x="3292" y="382"/>
                  </a:lnTo>
                  <a:lnTo>
                    <a:pt x="3388" y="434"/>
                  </a:lnTo>
                  <a:lnTo>
                    <a:pt x="3476" y="486"/>
                  </a:lnTo>
                  <a:lnTo>
                    <a:pt x="3554" y="544"/>
                  </a:lnTo>
                  <a:lnTo>
                    <a:pt x="3622" y="602"/>
                  </a:lnTo>
                  <a:lnTo>
                    <a:pt x="3680" y="664"/>
                  </a:lnTo>
                  <a:lnTo>
                    <a:pt x="3724" y="730"/>
                  </a:lnTo>
                  <a:lnTo>
                    <a:pt x="3758" y="796"/>
                  </a:lnTo>
                  <a:lnTo>
                    <a:pt x="3778" y="864"/>
                  </a:lnTo>
                  <a:lnTo>
                    <a:pt x="3784" y="934"/>
                  </a:lnTo>
                  <a:lnTo>
                    <a:pt x="3778" y="1004"/>
                  </a:lnTo>
                  <a:lnTo>
                    <a:pt x="3758" y="1074"/>
                  </a:lnTo>
                  <a:lnTo>
                    <a:pt x="3724" y="1140"/>
                  </a:lnTo>
                  <a:lnTo>
                    <a:pt x="3680" y="1204"/>
                  </a:lnTo>
                  <a:lnTo>
                    <a:pt x="3622" y="1266"/>
                  </a:lnTo>
                  <a:lnTo>
                    <a:pt x="3554" y="1326"/>
                  </a:lnTo>
                  <a:lnTo>
                    <a:pt x="3476" y="1382"/>
                  </a:lnTo>
                  <a:lnTo>
                    <a:pt x="3388" y="1436"/>
                  </a:lnTo>
                  <a:lnTo>
                    <a:pt x="3292" y="1486"/>
                  </a:lnTo>
                  <a:lnTo>
                    <a:pt x="3184" y="1532"/>
                  </a:lnTo>
                  <a:lnTo>
                    <a:pt x="3070" y="1576"/>
                  </a:lnTo>
                  <a:lnTo>
                    <a:pt x="2948" y="1614"/>
                  </a:lnTo>
                  <a:lnTo>
                    <a:pt x="2818" y="1648"/>
                  </a:lnTo>
                  <a:lnTo>
                    <a:pt x="2682" y="1678"/>
                  </a:lnTo>
                  <a:lnTo>
                    <a:pt x="2540" y="1702"/>
                  </a:lnTo>
                  <a:lnTo>
                    <a:pt x="2392" y="1722"/>
                  </a:lnTo>
                  <a:lnTo>
                    <a:pt x="2240" y="1736"/>
                  </a:lnTo>
                  <a:lnTo>
                    <a:pt x="2084" y="1746"/>
                  </a:lnTo>
                  <a:lnTo>
                    <a:pt x="1922" y="1748"/>
                  </a:lnTo>
                  <a:close/>
                </a:path>
              </a:pathLst>
            </a:custGeom>
            <a:gradFill rotWithShape="1">
              <a:gsLst>
                <a:gs pos="0">
                  <a:srgbClr val="C0C0C0">
                    <a:gamma/>
                    <a:tint val="30196"/>
                    <a:invGamma/>
                    <a:alpha val="36000"/>
                  </a:srgbClr>
                </a:gs>
                <a:gs pos="100000">
                  <a:srgbClr val="C0C0C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F7C16B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31" name="Oval 5"/>
            <p:cNvSpPr>
              <a:spLocks noChangeArrowheads="1"/>
            </p:cNvSpPr>
            <p:nvPr/>
          </p:nvSpPr>
          <p:spPr bwMode="auto">
            <a:xfrm rot="20056323">
              <a:off x="2736" y="1843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32" name="Oval 6"/>
            <p:cNvSpPr>
              <a:spLocks noChangeArrowheads="1"/>
            </p:cNvSpPr>
            <p:nvPr/>
          </p:nvSpPr>
          <p:spPr bwMode="auto">
            <a:xfrm rot="-1543677">
              <a:off x="4416" y="182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33" name="Oval 7"/>
            <p:cNvSpPr>
              <a:spLocks noChangeArrowheads="1"/>
            </p:cNvSpPr>
            <p:nvPr/>
          </p:nvSpPr>
          <p:spPr bwMode="auto">
            <a:xfrm rot="-1543677">
              <a:off x="1824" y="3504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34" name="Oval 8"/>
            <p:cNvSpPr>
              <a:spLocks noChangeArrowheads="1"/>
            </p:cNvSpPr>
            <p:nvPr/>
          </p:nvSpPr>
          <p:spPr bwMode="auto">
            <a:xfrm rot="-1543677">
              <a:off x="3456" y="3120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35" name="Oval 9"/>
            <p:cNvSpPr>
              <a:spLocks noChangeArrowheads="1"/>
            </p:cNvSpPr>
            <p:nvPr/>
          </p:nvSpPr>
          <p:spPr bwMode="auto">
            <a:xfrm rot="-1543677">
              <a:off x="1296" y="2592"/>
              <a:ext cx="672" cy="192"/>
            </a:xfrm>
            <a:prstGeom prst="ellipse">
              <a:avLst/>
            </a:prstGeom>
            <a:gradFill rotWithShape="1">
              <a:gsLst>
                <a:gs pos="0">
                  <a:srgbClr val="5F5F5F"/>
                </a:gs>
                <a:gs pos="100000">
                  <a:srgbClr val="84A5C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36" name="Oval 10"/>
            <p:cNvSpPr>
              <a:spLocks noChangeArrowheads="1"/>
            </p:cNvSpPr>
            <p:nvPr/>
          </p:nvSpPr>
          <p:spPr bwMode="gray">
            <a:xfrm>
              <a:off x="2407" y="1162"/>
              <a:ext cx="856" cy="819"/>
            </a:xfrm>
            <a:prstGeom prst="ellipse">
              <a:avLst/>
            </a:prstGeom>
            <a:gradFill rotWithShape="1">
              <a:gsLst>
                <a:gs pos="0">
                  <a:srgbClr val="6699FF"/>
                </a:gs>
                <a:gs pos="100000">
                  <a:srgbClr val="6699FF">
                    <a:gamma/>
                    <a:shade val="3451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37" name="Oval 11"/>
            <p:cNvSpPr>
              <a:spLocks noChangeArrowheads="1"/>
            </p:cNvSpPr>
            <p:nvPr/>
          </p:nvSpPr>
          <p:spPr bwMode="gray">
            <a:xfrm>
              <a:off x="839" y="1911"/>
              <a:ext cx="930" cy="83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009999">
                    <a:gamma/>
                    <a:shade val="31373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38" name="Oval 12"/>
            <p:cNvSpPr>
              <a:spLocks noChangeArrowheads="1"/>
            </p:cNvSpPr>
            <p:nvPr/>
          </p:nvSpPr>
          <p:spPr bwMode="gray">
            <a:xfrm>
              <a:off x="1326" y="2920"/>
              <a:ext cx="887" cy="824"/>
            </a:xfrm>
            <a:prstGeom prst="ellipse">
              <a:avLst/>
            </a:prstGeom>
            <a:gradFill rotWithShape="1">
              <a:gsLst>
                <a:gs pos="0">
                  <a:srgbClr val="990000"/>
                </a:gs>
                <a:gs pos="100000">
                  <a:srgbClr val="990000">
                    <a:gamma/>
                    <a:shade val="35686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39" name="Oval 13"/>
            <p:cNvSpPr>
              <a:spLocks noChangeArrowheads="1"/>
            </p:cNvSpPr>
            <p:nvPr/>
          </p:nvSpPr>
          <p:spPr bwMode="gray">
            <a:xfrm>
              <a:off x="2886" y="2591"/>
              <a:ext cx="881" cy="794"/>
            </a:xfrm>
            <a:prstGeom prst="ellipse">
              <a:avLst/>
            </a:prstGeom>
            <a:ln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40" name="Oval 14"/>
            <p:cNvSpPr>
              <a:spLocks noChangeArrowheads="1"/>
            </p:cNvSpPr>
            <p:nvPr/>
          </p:nvSpPr>
          <p:spPr bwMode="gray">
            <a:xfrm>
              <a:off x="3923" y="1296"/>
              <a:ext cx="829" cy="819"/>
            </a:xfrm>
            <a:prstGeom prst="ellipse">
              <a:avLst/>
            </a:prstGeom>
            <a:gradFill rotWithShape="1">
              <a:gsLst>
                <a:gs pos="0">
                  <a:srgbClr val="969696"/>
                </a:gs>
                <a:gs pos="100000">
                  <a:srgbClr val="969696">
                    <a:gamma/>
                    <a:shade val="34510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rgbClr val="001D3A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sp>
          <p:nvSpPr>
            <p:cNvPr id="41" name="Text Box 15"/>
            <p:cNvSpPr txBox="1">
              <a:spLocks noChangeArrowheads="1"/>
            </p:cNvSpPr>
            <p:nvPr/>
          </p:nvSpPr>
          <p:spPr bwMode="white">
            <a:xfrm>
              <a:off x="1051" y="2045"/>
              <a:ext cx="50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泛网</a:t>
              </a:r>
              <a:endParaRPr lang="en-US" altLang="zh-CN" sz="2400" b="1" kern="0" dirty="0" smtClean="0">
                <a:solidFill>
                  <a:srgbClr val="FFFFFF"/>
                </a:solidFill>
                <a:latin typeface="Verdana" pitchFamily="34" charset="0"/>
                <a:ea typeface="宋体" pitchFamily="2" charset="-122"/>
              </a:endParaRPr>
            </a:p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获取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42" name="Text Box 16"/>
            <p:cNvSpPr txBox="1">
              <a:spLocks noChangeArrowheads="1"/>
            </p:cNvSpPr>
            <p:nvPr/>
          </p:nvSpPr>
          <p:spPr bwMode="white">
            <a:xfrm>
              <a:off x="2586" y="1298"/>
              <a:ext cx="50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宋体" pitchFamily="2" charset="-122"/>
                </a:rPr>
                <a:t>用户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endParaRP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宋体" pitchFamily="2" charset="-122"/>
                </a:rPr>
                <a:t>感知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45" name="Text Box 19"/>
            <p:cNvSpPr txBox="1">
              <a:spLocks noChangeArrowheads="1"/>
            </p:cNvSpPr>
            <p:nvPr/>
          </p:nvSpPr>
          <p:spPr bwMode="white">
            <a:xfrm>
              <a:off x="3082" y="2726"/>
              <a:ext cx="50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817" dir="27080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kern="0" dirty="0" smtClean="0">
                  <a:solidFill>
                    <a:srgbClr val="FFFFFF"/>
                  </a:solidFill>
                  <a:latin typeface="Verdana" pitchFamily="34" charset="0"/>
                  <a:ea typeface="宋体" pitchFamily="2" charset="-122"/>
                </a:rPr>
                <a:t>智慧</a:t>
              </a:r>
              <a:endParaRPr lang="en-US" altLang="zh-CN" sz="2400" b="1" kern="0" dirty="0" smtClean="0">
                <a:solidFill>
                  <a:srgbClr val="FFFFFF"/>
                </a:solidFill>
                <a:latin typeface="Verdana" pitchFamily="34" charset="0"/>
                <a:ea typeface="宋体" pitchFamily="2" charset="-122"/>
              </a:endParaRPr>
            </a:p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" pitchFamily="34" charset="0"/>
                  <a:ea typeface="宋体" pitchFamily="2" charset="-122"/>
                </a:rPr>
                <a:t>解答</a:t>
              </a:r>
              <a:endParaRPr kumimoji="0" lang="en-US" altLang="zh-CN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endParaRPr>
            </a:p>
          </p:txBody>
        </p:sp>
        <p:sp>
          <p:nvSpPr>
            <p:cNvPr id="46" name="Text Box 20"/>
            <p:cNvSpPr txBox="1">
              <a:spLocks noChangeArrowheads="1"/>
            </p:cNvSpPr>
            <p:nvPr/>
          </p:nvSpPr>
          <p:spPr bwMode="auto">
            <a:xfrm>
              <a:off x="2160" y="2304"/>
              <a:ext cx="145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00000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163794"/>
                  </a:solidFill>
                  <a:effectLst/>
                  <a:uLnTx/>
                  <a:uFillTx/>
                  <a:latin typeface="Arial" pitchFamily="34" charset="0"/>
                  <a:ea typeface="宋体" pitchFamily="2" charset="-122"/>
                </a:rPr>
                <a:t>大搜索</a:t>
              </a:r>
              <a:endPara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7" name="Line 21"/>
            <p:cNvSpPr>
              <a:spLocks noChangeShapeType="1"/>
            </p:cNvSpPr>
            <p:nvPr/>
          </p:nvSpPr>
          <p:spPr bwMode="black">
            <a:xfrm>
              <a:off x="1763" y="1362"/>
              <a:ext cx="901" cy="971"/>
            </a:xfrm>
            <a:prstGeom prst="line">
              <a:avLst/>
            </a:prstGeom>
            <a:noFill/>
            <a:ln w="9525">
              <a:solidFill>
                <a:srgbClr val="163794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1" i="0" u="none" strike="noStrike" kern="0" cap="none" spc="0" normalizeH="0" baseline="0" noProof="0" smtClean="0">
                <a:ln>
                  <a:noFill/>
                </a:ln>
                <a:solidFill>
                  <a:srgbClr val="163794"/>
                </a:solidFill>
                <a:effectLst/>
                <a:uLnTx/>
                <a:uFillTx/>
                <a:latin typeface="Arial" pitchFamily="34" charset="0"/>
                <a:ea typeface="+mn-ea"/>
              </a:endParaRPr>
            </a:p>
          </p:txBody>
        </p:sp>
        <p:cxnSp>
          <p:nvCxnSpPr>
            <p:cNvPr id="48" name="AutoShape 22"/>
            <p:cNvCxnSpPr>
              <a:cxnSpLocks noChangeShapeType="1"/>
            </p:cNvCxnSpPr>
            <p:nvPr/>
          </p:nvCxnSpPr>
          <p:spPr bwMode="black">
            <a:xfrm flipH="1">
              <a:off x="889" y="1362"/>
              <a:ext cx="874" cy="0"/>
            </a:xfrm>
            <a:prstGeom prst="straightConnector1">
              <a:avLst/>
            </a:prstGeom>
            <a:noFill/>
            <a:ln w="9525">
              <a:solidFill>
                <a:srgbClr val="16379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9" name="Text Box 23"/>
            <p:cNvSpPr txBox="1">
              <a:spLocks noChangeArrowheads="1"/>
            </p:cNvSpPr>
            <p:nvPr/>
          </p:nvSpPr>
          <p:spPr bwMode="auto">
            <a:xfrm>
              <a:off x="965" y="977"/>
              <a:ext cx="129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b="1" kern="0" dirty="0" smtClean="0">
                  <a:solidFill>
                    <a:srgbClr val="7030A0"/>
                  </a:solidFill>
                  <a:latin typeface="Verdana" pitchFamily="34" charset="0"/>
                  <a:ea typeface="宋体" pitchFamily="2" charset="-122"/>
                </a:rPr>
                <a:t>5</a:t>
              </a:r>
              <a:r>
                <a:rPr kumimoji="0" lang="en-US" altLang="zh-CN" sz="3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Verdana" pitchFamily="34" charset="0"/>
                  <a:ea typeface="宋体" pitchFamily="2" charset="-122"/>
                </a:rPr>
                <a:t>S</a:t>
              </a:r>
            </a:p>
          </p:txBody>
        </p:sp>
      </p:grpSp>
      <p:sp>
        <p:nvSpPr>
          <p:cNvPr id="50" name="Text Box 16"/>
          <p:cNvSpPr txBox="1">
            <a:spLocks noChangeArrowheads="1"/>
          </p:cNvSpPr>
          <p:nvPr/>
        </p:nvSpPr>
        <p:spPr bwMode="white">
          <a:xfrm>
            <a:off x="7596336" y="7893496"/>
            <a:ext cx="80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多源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宋体" pitchFamily="2" charset="-122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综合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51" name="Text Box 16"/>
          <p:cNvSpPr txBox="1">
            <a:spLocks noChangeArrowheads="1"/>
          </p:cNvSpPr>
          <p:nvPr/>
        </p:nvSpPr>
        <p:spPr bwMode="white">
          <a:xfrm>
            <a:off x="3525837" y="10490678"/>
            <a:ext cx="803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817" dir="2708076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 pitchFamily="34" charset="0"/>
                <a:ea typeface="宋体" pitchFamily="2" charset="-122"/>
              </a:rPr>
              <a:t>安全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宋体" pitchFamily="2" charset="-122"/>
            </a:endParaRPr>
          </a:p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rgbClr val="FFFFFF"/>
                </a:solidFill>
                <a:latin typeface="Verdana" pitchFamily="34" charset="0"/>
                <a:ea typeface="宋体" pitchFamily="2" charset="-122"/>
              </a:rPr>
              <a:t>可信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63788" y="8189949"/>
            <a:ext cx="1683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ourcing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30142" y="6957392"/>
            <a:ext cx="1493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ensing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804248" y="7173416"/>
            <a:ext cx="2327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ynthesizing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64256" y="10871398"/>
            <a:ext cx="1922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olution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078758" y="11378623"/>
            <a:ext cx="14932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</a:t>
            </a:r>
            <a:r>
              <a:rPr lang="en-US" altLang="zh-CN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ecure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内容占位符 3"/>
          <p:cNvSpPr txBox="1">
            <a:spLocks/>
          </p:cNvSpPr>
          <p:nvPr/>
        </p:nvSpPr>
        <p:spPr>
          <a:xfrm>
            <a:off x="72008" y="4869160"/>
            <a:ext cx="9036496" cy="194421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>
            <a:lvl1pPr marL="241093" indent="-241093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18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22368" indent="-202027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969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803643" indent="-160729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87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125101" indent="-161845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40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446558" indent="-160729" algn="l" rtl="0" fontAlgn="base">
              <a:spcBef>
                <a:spcPct val="20000"/>
              </a:spcBef>
              <a:spcAft>
                <a:spcPct val="0"/>
              </a:spcAft>
              <a:buChar char="»"/>
              <a:defRPr sz="140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1768015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089473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2410930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2732387" indent="-160729" algn="l" defTabSz="642915" rtl="0" eaLnBrk="1" latinLnBrk="0" hangingPunct="1">
              <a:lnSpc>
                <a:spcPct val="90000"/>
              </a:lnSpc>
              <a:spcBef>
                <a:spcPts val="352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“大搜索”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系统是通过从不同通道获取海量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通过理解用户的搜索需求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并通过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构建由巨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规模实体及关联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关系所构成的知识仓库，并对相关的多通道、多模式数据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综合，最后为用户需求产生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智慧解决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方案，同时能够保护用户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的隐私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9052554" cy="374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3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4869160"/>
            <a:ext cx="9070975" cy="2016224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grpSp>
        <p:nvGrpSpPr>
          <p:cNvPr id="20" name="组合 19"/>
          <p:cNvGrpSpPr/>
          <p:nvPr/>
        </p:nvGrpSpPr>
        <p:grpSpPr>
          <a:xfrm>
            <a:off x="99318" y="2852936"/>
            <a:ext cx="8865170" cy="584775"/>
            <a:chOff x="99318" y="2924944"/>
            <a:chExt cx="8865170" cy="584775"/>
          </a:xfrm>
        </p:grpSpPr>
        <p:cxnSp>
          <p:nvCxnSpPr>
            <p:cNvPr id="11" name="直接连接符 10"/>
            <p:cNvCxnSpPr/>
            <p:nvPr/>
          </p:nvCxnSpPr>
          <p:spPr bwMode="auto">
            <a:xfrm>
              <a:off x="99318" y="3160861"/>
              <a:ext cx="8865170" cy="720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1585764" y="2924944"/>
              <a:ext cx="82599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0000"/>
                  </a:solidFill>
                </a:rPr>
                <a:t>VS</a:t>
              </a:r>
              <a:endParaRPr lang="zh-CN" altLang="en-US" sz="3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标题 2"/>
          <p:cNvSpPr txBox="1">
            <a:spLocks/>
          </p:cNvSpPr>
          <p:nvPr/>
        </p:nvSpPr>
        <p:spPr>
          <a:xfrm>
            <a:off x="141238" y="457026"/>
            <a:ext cx="7887146" cy="102775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泛网获取：</a:t>
            </a:r>
            <a:r>
              <a:rPr lang="en-US" altLang="zh-CN" sz="40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Sourcing</a:t>
            </a:r>
            <a:r>
              <a:rPr lang="en-US" altLang="zh-CN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 from Cyber</a:t>
            </a:r>
            <a:endParaRPr lang="zh-CN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8" name="剪去单角的矩形 7"/>
          <p:cNvSpPr/>
          <p:nvPr/>
        </p:nvSpPr>
        <p:spPr>
          <a:xfrm>
            <a:off x="61962" y="2060848"/>
            <a:ext cx="1675412" cy="856108"/>
          </a:xfrm>
          <a:prstGeom prst="snip1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传统搜索</a:t>
            </a:r>
          </a:p>
        </p:txBody>
      </p:sp>
      <p:sp>
        <p:nvSpPr>
          <p:cNvPr id="9" name="同侧圆角矩形 8"/>
          <p:cNvSpPr/>
          <p:nvPr/>
        </p:nvSpPr>
        <p:spPr bwMode="auto">
          <a:xfrm>
            <a:off x="99318" y="1340768"/>
            <a:ext cx="8640000" cy="576000"/>
          </a:xfrm>
          <a:prstGeom prst="round2Same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indent="-457200" eaLnBrk="0" hangingPunct="0">
              <a:buFont typeface="Wingdings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空间泛在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化，</a:t>
            </a:r>
            <a:r>
              <a:rPr lang="zh-CN" altLang="en-US" sz="32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支持</a:t>
            </a:r>
            <a:r>
              <a:rPr lang="zh-CN" altLang="en-US" sz="32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定向信息的获取</a:t>
            </a:r>
          </a:p>
          <a:p>
            <a:pPr marL="457200" indent="-457200" eaLnBrk="0" hangingPunct="0">
              <a:buFont typeface="Wingdings" pitchFamily="2" charset="2"/>
              <a:buChar char="Ø"/>
            </a:pPr>
            <a:endParaRPr kumimoji="0" lang="zh-CN" altLang="en-US" sz="32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剪去单角的矩形 12"/>
          <p:cNvSpPr/>
          <p:nvPr/>
        </p:nvSpPr>
        <p:spPr>
          <a:xfrm>
            <a:off x="19794" y="3429000"/>
            <a:ext cx="1675412" cy="856108"/>
          </a:xfrm>
          <a:prstGeom prst="snip1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大</a:t>
            </a: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搜索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41430" y="2077902"/>
            <a:ext cx="6565726" cy="900000"/>
            <a:chOff x="2241430" y="2077902"/>
            <a:chExt cx="6565726" cy="900000"/>
          </a:xfrm>
        </p:grpSpPr>
        <p:sp>
          <p:nvSpPr>
            <p:cNvPr id="7" name="矩形 6"/>
            <p:cNvSpPr/>
            <p:nvPr/>
          </p:nvSpPr>
          <p:spPr bwMode="auto">
            <a:xfrm>
              <a:off x="2241430" y="2077902"/>
              <a:ext cx="6565726" cy="900000"/>
            </a:xfrm>
            <a:prstGeom prst="rect">
              <a:avLst/>
            </a:prstGeom>
            <a:ln w="76200" cmpd="thickThin">
              <a:solidFill>
                <a:srgbClr val="00B05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只是从网页上爬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取互联网数据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2267744" y="2132944"/>
              <a:ext cx="6480000" cy="792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只是从网页上爬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取互联网数据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54746" y="7334484"/>
            <a:ext cx="6565726" cy="2719252"/>
            <a:chOff x="2199262" y="3507394"/>
            <a:chExt cx="6565726" cy="1701236"/>
          </a:xfrm>
        </p:grpSpPr>
        <p:sp>
          <p:nvSpPr>
            <p:cNvPr id="12" name="矩形 11"/>
            <p:cNvSpPr/>
            <p:nvPr/>
          </p:nvSpPr>
          <p:spPr bwMode="auto">
            <a:xfrm>
              <a:off x="2199262" y="3507394"/>
              <a:ext cx="6565726" cy="1701236"/>
            </a:xfrm>
            <a:prstGeom prst="rect">
              <a:avLst/>
            </a:prstGeom>
            <a:ln w="76200" cmpd="thickThin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/>
                <a:t>数据需要开放，物</a:t>
              </a:r>
              <a:r>
                <a:rPr lang="zh-CN" altLang="en-US" sz="2800" b="1" dirty="0"/>
                <a:t>联网、社交网络、互联网、时空数据、企业、运营商</a:t>
              </a:r>
              <a:r>
                <a:rPr lang="zh-CN" altLang="en-US" sz="2800" b="1" dirty="0" smtClean="0"/>
                <a:t>等数据，如何获取？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2232456" y="3536146"/>
              <a:ext cx="6480000" cy="1638101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         根据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给定的目标和任务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，在泛在网络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多通道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中获取包括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人、物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、事件、时间、空间等各类信息，用于发掘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内容相关、时空相关和间接内容相关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的知识</a:t>
              </a: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，提交给知识仓库进行存储和管理，为智慧解答奠定基础</a:t>
              </a:r>
              <a:r>
                <a:rPr lang="zh-CN" altLang="en-US" sz="2800" dirty="0" smtClean="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28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052" name="Picture 4" descr="c:\users\admin\appdata\roaming\360se6\User Data\temp\11095108787_b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623" y="7101408"/>
            <a:ext cx="546970" cy="54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:\users\admin\appdata\roaming\360se6\User Data\temp\1558372007328113132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033" y="7215981"/>
            <a:ext cx="410750" cy="4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202091"/>
            <a:ext cx="6948264" cy="208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893" y="5301208"/>
            <a:ext cx="6705600" cy="648072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479641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1609346" y="4269443"/>
            <a:ext cx="3959225" cy="946875"/>
            <a:chOff x="-1609346" y="4269443"/>
            <a:chExt cx="3959225" cy="946875"/>
          </a:xfrm>
        </p:grpSpPr>
        <p:pic>
          <p:nvPicPr>
            <p:cNvPr id="22" name="图片 21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09346" y="4269443"/>
              <a:ext cx="3959225" cy="946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87624" y="4583488"/>
              <a:ext cx="1069922" cy="311064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" y="5216319"/>
            <a:ext cx="4716016" cy="1641680"/>
            <a:chOff x="1" y="4700152"/>
            <a:chExt cx="4716016" cy="2157847"/>
          </a:xfrm>
        </p:grpSpPr>
        <p:grpSp>
          <p:nvGrpSpPr>
            <p:cNvPr id="5" name="组合 4"/>
            <p:cNvGrpSpPr/>
            <p:nvPr/>
          </p:nvGrpSpPr>
          <p:grpSpPr>
            <a:xfrm>
              <a:off x="1" y="4700152"/>
              <a:ext cx="4716016" cy="2157847"/>
              <a:chOff x="-395535" y="2683927"/>
              <a:chExt cx="4716016" cy="2157847"/>
            </a:xfrm>
          </p:grpSpPr>
          <p:pic>
            <p:nvPicPr>
              <p:cNvPr id="28674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95535" y="2683927"/>
                <a:ext cx="4716016" cy="21578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444" y="2996951"/>
                <a:ext cx="1313764" cy="792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857500" y="6021288"/>
              <a:ext cx="902811" cy="307777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7030A0"/>
                  </a:solidFill>
                  <a:latin typeface="微软雅黑" pitchFamily="34" charset="-122"/>
                  <a:ea typeface="微软雅黑" pitchFamily="34" charset="-122"/>
                </a:rPr>
                <a:t>我的搜索</a:t>
              </a:r>
              <a:endParaRPr lang="zh-CN" altLang="en-US" sz="14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9318" y="2852936"/>
            <a:ext cx="8865170" cy="584775"/>
            <a:chOff x="99318" y="2924944"/>
            <a:chExt cx="8865170" cy="584775"/>
          </a:xfrm>
        </p:grpSpPr>
        <p:cxnSp>
          <p:nvCxnSpPr>
            <p:cNvPr id="11" name="直接连接符 10"/>
            <p:cNvCxnSpPr/>
            <p:nvPr/>
          </p:nvCxnSpPr>
          <p:spPr bwMode="auto">
            <a:xfrm>
              <a:off x="99318" y="3160861"/>
              <a:ext cx="8865170" cy="720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1585764" y="2924944"/>
              <a:ext cx="82599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0000"/>
                  </a:solidFill>
                </a:rPr>
                <a:t>VS</a:t>
              </a:r>
              <a:endParaRPr lang="zh-CN" altLang="en-US" sz="3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标题 2"/>
          <p:cNvSpPr txBox="1">
            <a:spLocks/>
          </p:cNvSpPr>
          <p:nvPr/>
        </p:nvSpPr>
        <p:spPr>
          <a:xfrm>
            <a:off x="69230" y="457026"/>
            <a:ext cx="7887146" cy="102775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用户感知：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Sensing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in Context</a:t>
            </a:r>
            <a:endParaRPr lang="zh-CN" altLang="en-US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8" name="剪去单角的矩形 7"/>
          <p:cNvSpPr/>
          <p:nvPr/>
        </p:nvSpPr>
        <p:spPr>
          <a:xfrm>
            <a:off x="61962" y="2060848"/>
            <a:ext cx="1675412" cy="856108"/>
          </a:xfrm>
          <a:prstGeom prst="snip1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传统搜索</a:t>
            </a:r>
          </a:p>
        </p:txBody>
      </p:sp>
      <p:sp>
        <p:nvSpPr>
          <p:cNvPr id="9" name="同侧圆角矩形 8"/>
          <p:cNvSpPr/>
          <p:nvPr/>
        </p:nvSpPr>
        <p:spPr bwMode="auto">
          <a:xfrm>
            <a:off x="99318" y="1340768"/>
            <a:ext cx="8640000" cy="576000"/>
          </a:xfrm>
          <a:prstGeom prst="round2Same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indent="-457200" eaLnBrk="0" hangingPunct="0"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意图理解精确化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32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基于场景</a:t>
            </a:r>
            <a:r>
              <a:rPr lang="zh-CN" altLang="en-US" sz="32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感知</a:t>
            </a:r>
            <a:r>
              <a:rPr lang="zh-CN" altLang="en-US" sz="32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的意图</a:t>
            </a:r>
            <a:r>
              <a:rPr lang="zh-CN" altLang="en-US" sz="32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理解</a:t>
            </a:r>
            <a:endParaRPr kumimoji="0" lang="zh-CN" altLang="en-US" sz="32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剪去单角的矩形 12"/>
          <p:cNvSpPr/>
          <p:nvPr/>
        </p:nvSpPr>
        <p:spPr>
          <a:xfrm>
            <a:off x="19794" y="3356992"/>
            <a:ext cx="1675412" cy="856108"/>
          </a:xfrm>
          <a:prstGeom prst="snip1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大</a:t>
            </a: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搜索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41430" y="2077902"/>
            <a:ext cx="6565726" cy="900000"/>
            <a:chOff x="2241430" y="2077902"/>
            <a:chExt cx="6565726" cy="900000"/>
          </a:xfrm>
        </p:grpSpPr>
        <p:sp>
          <p:nvSpPr>
            <p:cNvPr id="7" name="矩形 6"/>
            <p:cNvSpPr/>
            <p:nvPr/>
          </p:nvSpPr>
          <p:spPr bwMode="auto">
            <a:xfrm>
              <a:off x="2241430" y="2077902"/>
              <a:ext cx="6565726" cy="900000"/>
            </a:xfrm>
            <a:prstGeom prst="rect">
              <a:avLst/>
            </a:prstGeom>
            <a:ln w="76200" cmpd="thickThin">
              <a:solidFill>
                <a:srgbClr val="00B05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只是从网页上爬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取互联网数据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2267744" y="2132944"/>
              <a:ext cx="6480000" cy="792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只关心所提交的查询词</a:t>
              </a:r>
              <a:endPara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199262" y="7334486"/>
            <a:ext cx="6565726" cy="2359210"/>
            <a:chOff x="2199262" y="3518062"/>
            <a:chExt cx="6565726" cy="2359210"/>
          </a:xfrm>
        </p:grpSpPr>
        <p:sp>
          <p:nvSpPr>
            <p:cNvPr id="12" name="矩形 11"/>
            <p:cNvSpPr/>
            <p:nvPr/>
          </p:nvSpPr>
          <p:spPr bwMode="auto">
            <a:xfrm>
              <a:off x="2199262" y="3518062"/>
              <a:ext cx="6565726" cy="2359210"/>
            </a:xfrm>
            <a:prstGeom prst="rect">
              <a:avLst/>
            </a:prstGeom>
            <a:ln w="76200" cmpd="thickThin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/>
                <a:t>数据需要开放，物</a:t>
              </a:r>
              <a:r>
                <a:rPr lang="zh-CN" altLang="en-US" sz="2800" b="1" dirty="0"/>
                <a:t>联网、社交网络、互联网、时空数据、企业、运营商</a:t>
              </a:r>
              <a:r>
                <a:rPr lang="zh-CN" altLang="en-US" sz="2800" b="1" dirty="0" smtClean="0"/>
                <a:t>等数据，如何获取？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2232456" y="3573016"/>
              <a:ext cx="6480000" cy="2232248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/>
                <a:t>         不仅能够在语义级别上对用户搜索</a:t>
              </a:r>
              <a:r>
                <a:rPr lang="zh-CN" altLang="en-US" sz="2800" b="1" dirty="0"/>
                <a:t>意图</a:t>
              </a:r>
              <a:r>
                <a:rPr lang="zh-CN" altLang="en-US" sz="2800" b="1" dirty="0" smtClean="0"/>
                <a:t>进行</a:t>
              </a:r>
              <a:r>
                <a:rPr lang="zh-CN" altLang="en-US" sz="2800" b="1" dirty="0"/>
                <a:t>理解，还</a:t>
              </a:r>
              <a:r>
                <a:rPr lang="zh-CN" altLang="en-US" sz="2800" b="1" dirty="0" smtClean="0"/>
                <a:t>能根据用户</a:t>
              </a:r>
              <a:r>
                <a:rPr lang="zh-CN" altLang="en-US" sz="2800" b="1" dirty="0"/>
                <a:t>的时空位置、情绪状态以及历史</a:t>
              </a:r>
              <a:r>
                <a:rPr lang="zh-CN" altLang="en-US" sz="2800" b="1" dirty="0" smtClean="0"/>
                <a:t>偏好等信息来</a:t>
              </a:r>
              <a:r>
                <a:rPr lang="zh-CN" altLang="en-US" sz="2800" b="1" dirty="0"/>
                <a:t>感知用户的</a:t>
              </a:r>
              <a:r>
                <a:rPr lang="zh-CN" altLang="en-US" sz="2800" b="1" dirty="0" smtClean="0"/>
                <a:t>需求</a:t>
              </a:r>
              <a:r>
                <a:rPr lang="zh-CN" altLang="en-US" sz="2800" b="1" dirty="0"/>
                <a:t>，</a:t>
              </a:r>
              <a:r>
                <a:rPr lang="zh-CN" altLang="en-US" sz="2800" b="1" dirty="0" smtClean="0"/>
                <a:t>并</a:t>
              </a:r>
              <a:r>
                <a:rPr lang="zh-CN" altLang="en-US" sz="2800" b="1" dirty="0"/>
                <a:t>以恰当的方式进行表示，提交</a:t>
              </a:r>
              <a:r>
                <a:rPr lang="zh-CN" altLang="en-US" sz="2800" b="1" dirty="0" smtClean="0"/>
                <a:t>给搜索引擎。</a:t>
              </a:r>
              <a:endParaRPr lang="zh-CN" altLang="en-US" sz="2800" b="1" dirty="0"/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62" y="3284984"/>
            <a:ext cx="6742113" cy="1931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3" y="5288327"/>
            <a:ext cx="6870583" cy="1569673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2192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318" y="2852936"/>
            <a:ext cx="8865170" cy="584775"/>
            <a:chOff x="99318" y="2924944"/>
            <a:chExt cx="8865170" cy="584775"/>
          </a:xfrm>
        </p:grpSpPr>
        <p:cxnSp>
          <p:nvCxnSpPr>
            <p:cNvPr id="11" name="直接连接符 10"/>
            <p:cNvCxnSpPr/>
            <p:nvPr/>
          </p:nvCxnSpPr>
          <p:spPr bwMode="auto">
            <a:xfrm>
              <a:off x="99318" y="3160861"/>
              <a:ext cx="8865170" cy="720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1585764" y="2924944"/>
              <a:ext cx="82599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0000"/>
                  </a:solidFill>
                </a:rPr>
                <a:t>VS</a:t>
              </a:r>
              <a:endParaRPr lang="zh-CN" altLang="en-US" sz="3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标题 2"/>
          <p:cNvSpPr txBox="1">
            <a:spLocks/>
          </p:cNvSpPr>
          <p:nvPr/>
        </p:nvSpPr>
        <p:spPr>
          <a:xfrm>
            <a:off x="69230" y="457026"/>
            <a:ext cx="7887146" cy="102775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知识综合：</a:t>
            </a:r>
            <a:r>
              <a:rPr lang="en-US" altLang="zh-CN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Synthesizing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Multi-channel</a:t>
            </a:r>
          </a:p>
        </p:txBody>
      </p:sp>
      <p:sp>
        <p:nvSpPr>
          <p:cNvPr id="8" name="剪去单角的矩形 7"/>
          <p:cNvSpPr/>
          <p:nvPr/>
        </p:nvSpPr>
        <p:spPr>
          <a:xfrm>
            <a:off x="61962" y="2060848"/>
            <a:ext cx="1675412" cy="856108"/>
          </a:xfrm>
          <a:prstGeom prst="snip1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传统搜索</a:t>
            </a:r>
          </a:p>
        </p:txBody>
      </p:sp>
      <p:sp>
        <p:nvSpPr>
          <p:cNvPr id="9" name="同侧圆角矩形 8"/>
          <p:cNvSpPr/>
          <p:nvPr/>
        </p:nvSpPr>
        <p:spPr bwMode="auto">
          <a:xfrm>
            <a:off x="99318" y="1340768"/>
            <a:ext cx="8640000" cy="576000"/>
          </a:xfrm>
          <a:prstGeom prst="round2Same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indent="-457200" eaLnBrk="0" hangingPunct="0"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信息关联知识化，</a:t>
            </a:r>
            <a:r>
              <a:rPr lang="zh-CN" altLang="en-US" sz="32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构建搜索对象空间</a:t>
            </a:r>
            <a:endParaRPr kumimoji="0" lang="zh-CN" altLang="en-US" sz="32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剪去单角的矩形 12"/>
          <p:cNvSpPr/>
          <p:nvPr/>
        </p:nvSpPr>
        <p:spPr>
          <a:xfrm>
            <a:off x="19794" y="3284984"/>
            <a:ext cx="1675412" cy="856108"/>
          </a:xfrm>
          <a:prstGeom prst="snip1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大</a:t>
            </a: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搜索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41430" y="2077902"/>
            <a:ext cx="6565726" cy="900000"/>
            <a:chOff x="2241430" y="2077902"/>
            <a:chExt cx="6565726" cy="900000"/>
          </a:xfrm>
        </p:grpSpPr>
        <p:sp>
          <p:nvSpPr>
            <p:cNvPr id="7" name="矩形 6"/>
            <p:cNvSpPr/>
            <p:nvPr/>
          </p:nvSpPr>
          <p:spPr bwMode="auto">
            <a:xfrm>
              <a:off x="2241430" y="2077902"/>
              <a:ext cx="6565726" cy="900000"/>
            </a:xfrm>
            <a:prstGeom prst="rect">
              <a:avLst/>
            </a:prstGeom>
            <a:ln w="76200" cmpd="thickThin">
              <a:solidFill>
                <a:srgbClr val="00B05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只是从网页上爬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取互联网数据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2267744" y="2132944"/>
              <a:ext cx="6480000" cy="792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只是根据</a:t>
              </a:r>
              <a:r>
                <a:rPr lang="en-US" altLang="zh-CN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PageRank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给出最相关结果</a:t>
              </a:r>
              <a:endPara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258668" y="8757592"/>
            <a:ext cx="6565726" cy="3655354"/>
            <a:chOff x="2199262" y="3518062"/>
            <a:chExt cx="6565726" cy="3655354"/>
          </a:xfrm>
        </p:grpSpPr>
        <p:sp>
          <p:nvSpPr>
            <p:cNvPr id="12" name="矩形 11"/>
            <p:cNvSpPr/>
            <p:nvPr/>
          </p:nvSpPr>
          <p:spPr bwMode="auto">
            <a:xfrm>
              <a:off x="2199262" y="3518062"/>
              <a:ext cx="6565726" cy="3655354"/>
            </a:xfrm>
            <a:prstGeom prst="rect">
              <a:avLst/>
            </a:prstGeom>
            <a:ln w="76200" cmpd="thickThin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/>
                <a:t>数据需要开放，物</a:t>
              </a:r>
              <a:r>
                <a:rPr lang="zh-CN" altLang="en-US" sz="2800" b="1" dirty="0"/>
                <a:t>联网、社交网络、互联网、时空数据、企业、运营商</a:t>
              </a:r>
              <a:r>
                <a:rPr lang="zh-CN" altLang="en-US" sz="2800" b="1" dirty="0" smtClean="0"/>
                <a:t>等数据，如何获取？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2232456" y="3573016"/>
              <a:ext cx="6480000" cy="3528392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/>
                <a:t>         从多模态数据</a:t>
              </a:r>
              <a:r>
                <a:rPr lang="en-US" altLang="zh-CN" sz="2800" b="1" dirty="0" smtClean="0"/>
                <a:t>(</a:t>
              </a:r>
              <a:r>
                <a:rPr lang="zh-CN" altLang="en-US" sz="2800" b="1" dirty="0" smtClean="0"/>
                <a:t>如位置、传感器、交通、社交网络</a:t>
              </a:r>
              <a:r>
                <a:rPr lang="zh-CN" altLang="en-US" sz="2800" b="1" dirty="0"/>
                <a:t>等</a:t>
              </a:r>
              <a:r>
                <a:rPr lang="zh-CN" altLang="en-US" sz="2800" b="1" dirty="0" smtClean="0"/>
                <a:t>数据</a:t>
              </a:r>
              <a:r>
                <a:rPr lang="en-US" altLang="zh-CN" sz="2800" b="1" dirty="0" smtClean="0"/>
                <a:t>)</a:t>
              </a:r>
              <a:r>
                <a:rPr lang="zh-CN" altLang="en-US" sz="2800" b="1" dirty="0" smtClean="0"/>
                <a:t>中</a:t>
              </a:r>
              <a:r>
                <a:rPr lang="zh-CN" altLang="en-US" sz="2800" b="1" dirty="0"/>
                <a:t>进行关联关系</a:t>
              </a:r>
              <a:r>
                <a:rPr lang="zh-CN" altLang="en-US" sz="2800" b="1" dirty="0" smtClean="0"/>
                <a:t>综合，</a:t>
              </a:r>
              <a:r>
                <a:rPr lang="zh-CN" altLang="en-US" sz="2800" b="1" dirty="0"/>
                <a:t>形成</a:t>
              </a:r>
              <a:r>
                <a:rPr lang="zh-CN" altLang="en-US" sz="2800" b="1" dirty="0" smtClean="0"/>
                <a:t>相应的</a:t>
              </a:r>
              <a:r>
                <a:rPr lang="zh-CN" altLang="en-US" sz="2800" b="1" dirty="0"/>
                <a:t>知识框架及索引</a:t>
              </a:r>
              <a:r>
                <a:rPr lang="zh-CN" altLang="en-US" sz="2800" b="1" dirty="0" smtClean="0"/>
                <a:t>体系，并以知识仓库的</a:t>
              </a:r>
              <a:r>
                <a:rPr lang="zh-CN" altLang="en-US" sz="2800" b="1" dirty="0"/>
                <a:t>形式</a:t>
              </a:r>
              <a:r>
                <a:rPr lang="zh-CN" altLang="en-US" sz="2800" b="1" dirty="0" smtClean="0"/>
                <a:t>存储</a:t>
              </a:r>
              <a:r>
                <a:rPr lang="zh-CN" altLang="en-US" sz="2800" b="1" dirty="0"/>
                <a:t>和</a:t>
              </a:r>
              <a:r>
                <a:rPr lang="zh-CN" altLang="en-US" sz="2800" b="1" dirty="0" smtClean="0"/>
                <a:t>管理网络知识，</a:t>
              </a:r>
              <a:r>
                <a:rPr lang="zh-CN" altLang="en-US" sz="2800" b="1" dirty="0"/>
                <a:t>服务于为求解用户智慧答案的知识</a:t>
              </a:r>
              <a:r>
                <a:rPr lang="zh-CN" altLang="en-US" sz="2800" b="1" dirty="0" smtClean="0"/>
                <a:t>索取。基于</a:t>
              </a:r>
              <a:r>
                <a:rPr lang="zh-CN" altLang="en-US" sz="2800" b="1" dirty="0"/>
                <a:t>知识仓库，通过推理、统计、演绎、计算、众包等技术与方法来实现知识的迭代和完善的过程。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-7699" y="4590636"/>
            <a:ext cx="2268000" cy="2245236"/>
            <a:chOff x="-7699" y="4590636"/>
            <a:chExt cx="2268000" cy="2245236"/>
          </a:xfrm>
        </p:grpSpPr>
        <p:grpSp>
          <p:nvGrpSpPr>
            <p:cNvPr id="4" name="组合 3"/>
            <p:cNvGrpSpPr/>
            <p:nvPr/>
          </p:nvGrpSpPr>
          <p:grpSpPr>
            <a:xfrm>
              <a:off x="-7699" y="4590636"/>
              <a:ext cx="2242698" cy="1651991"/>
              <a:chOff x="-367739" y="2550435"/>
              <a:chExt cx="2242698" cy="1651991"/>
            </a:xfrm>
          </p:grpSpPr>
          <p:pic>
            <p:nvPicPr>
              <p:cNvPr id="21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286" t="23485" r="21435" b="21605"/>
              <a:stretch/>
            </p:blipFill>
            <p:spPr bwMode="auto">
              <a:xfrm>
                <a:off x="-367739" y="2550435"/>
                <a:ext cx="1118786" cy="854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6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6006" t="17242" r="27039" b="7440"/>
              <a:stretch/>
            </p:blipFill>
            <p:spPr bwMode="auto">
              <a:xfrm>
                <a:off x="-360040" y="3405023"/>
                <a:ext cx="1115616" cy="7974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8"/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361" r="5501" b="28966"/>
              <a:stretch/>
            </p:blipFill>
            <p:spPr bwMode="auto">
              <a:xfrm>
                <a:off x="774914" y="2550435"/>
                <a:ext cx="1100045" cy="8545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" name="Picture 9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543" r="5999"/>
              <a:stretch/>
            </p:blipFill>
            <p:spPr bwMode="auto">
              <a:xfrm>
                <a:off x="774913" y="3434030"/>
                <a:ext cx="1100045" cy="7217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4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968"/>
            <a:stretch/>
          </p:blipFill>
          <p:spPr bwMode="auto">
            <a:xfrm>
              <a:off x="-7699" y="6223153"/>
              <a:ext cx="2268000" cy="612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375" y="3212975"/>
            <a:ext cx="6742113" cy="2261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862" y="5503073"/>
            <a:ext cx="372029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6120932" y="7105587"/>
            <a:ext cx="6672626" cy="13822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2160" y="5445224"/>
            <a:ext cx="3067857" cy="149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18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318" y="2852936"/>
            <a:ext cx="8865170" cy="584775"/>
            <a:chOff x="99318" y="2924944"/>
            <a:chExt cx="8865170" cy="584775"/>
          </a:xfrm>
        </p:grpSpPr>
        <p:cxnSp>
          <p:nvCxnSpPr>
            <p:cNvPr id="11" name="直接连接符 10"/>
            <p:cNvCxnSpPr/>
            <p:nvPr/>
          </p:nvCxnSpPr>
          <p:spPr bwMode="auto">
            <a:xfrm>
              <a:off x="99318" y="3160861"/>
              <a:ext cx="8865170" cy="720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1585764" y="2924944"/>
              <a:ext cx="82599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0000"/>
                  </a:solidFill>
                </a:rPr>
                <a:t>VS</a:t>
              </a:r>
              <a:endParaRPr lang="zh-CN" altLang="en-US" sz="3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标题 2"/>
          <p:cNvSpPr txBox="1">
            <a:spLocks/>
          </p:cNvSpPr>
          <p:nvPr/>
        </p:nvSpPr>
        <p:spPr>
          <a:xfrm>
            <a:off x="141238" y="457026"/>
            <a:ext cx="7887146" cy="102775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解决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方案：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Intelligent 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Solution</a:t>
            </a:r>
          </a:p>
          <a:p>
            <a:endParaRPr lang="en-US" altLang="zh-CN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8" name="剪去单角的矩形 7"/>
          <p:cNvSpPr/>
          <p:nvPr/>
        </p:nvSpPr>
        <p:spPr>
          <a:xfrm>
            <a:off x="61962" y="2060848"/>
            <a:ext cx="1675412" cy="856108"/>
          </a:xfrm>
          <a:prstGeom prst="snip1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传统搜索</a:t>
            </a:r>
          </a:p>
        </p:txBody>
      </p:sp>
      <p:sp>
        <p:nvSpPr>
          <p:cNvPr id="9" name="同侧圆角矩形 8"/>
          <p:cNvSpPr/>
          <p:nvPr/>
        </p:nvSpPr>
        <p:spPr bwMode="auto">
          <a:xfrm>
            <a:off x="99318" y="1340768"/>
            <a:ext cx="8640000" cy="576000"/>
          </a:xfrm>
          <a:prstGeom prst="round2Same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indent="-457200" eaLnBrk="0" hangingPunct="0"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搜索解答智慧</a:t>
            </a:r>
            <a:r>
              <a:rPr lang="zh-CN" altLang="en-US" sz="32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化，</a:t>
            </a:r>
            <a:r>
              <a:rPr lang="zh-CN" altLang="en-US" sz="32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为用户</a:t>
            </a:r>
            <a:r>
              <a:rPr lang="zh-CN" altLang="en-US" sz="32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求解</a:t>
            </a:r>
            <a:r>
              <a:rPr lang="zh-CN" altLang="en-US" sz="3200" b="1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出</a:t>
            </a:r>
            <a:r>
              <a:rPr lang="zh-CN" altLang="en-US" sz="32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智慧答案</a:t>
            </a:r>
          </a:p>
          <a:p>
            <a:pPr marL="457200" indent="-457200" eaLnBrk="0" hangingPunct="0">
              <a:buFont typeface="Wingdings" pitchFamily="2" charset="2"/>
              <a:buChar char="Ø"/>
            </a:pPr>
            <a:endParaRPr lang="zh-CN" altLang="en-US" sz="32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剪去单角的矩形 12"/>
          <p:cNvSpPr/>
          <p:nvPr/>
        </p:nvSpPr>
        <p:spPr>
          <a:xfrm>
            <a:off x="19794" y="3356992"/>
            <a:ext cx="1675412" cy="856108"/>
          </a:xfrm>
          <a:prstGeom prst="snip1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大</a:t>
            </a: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搜索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41430" y="2077902"/>
            <a:ext cx="6565726" cy="900000"/>
            <a:chOff x="2241430" y="2077902"/>
            <a:chExt cx="6565726" cy="900000"/>
          </a:xfrm>
        </p:grpSpPr>
        <p:sp>
          <p:nvSpPr>
            <p:cNvPr id="7" name="矩形 6"/>
            <p:cNvSpPr/>
            <p:nvPr/>
          </p:nvSpPr>
          <p:spPr bwMode="auto">
            <a:xfrm>
              <a:off x="2241430" y="2077902"/>
              <a:ext cx="6565726" cy="900000"/>
            </a:xfrm>
            <a:prstGeom prst="rect">
              <a:avLst/>
            </a:prstGeom>
            <a:ln w="76200" cmpd="thickThin">
              <a:solidFill>
                <a:srgbClr val="00B05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只是从网页上爬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取互联网数据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2267744" y="2132944"/>
              <a:ext cx="6480000" cy="792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仅提供符合用户搜索要求的存在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信息</a:t>
              </a:r>
              <a:endPara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199262" y="7046454"/>
            <a:ext cx="6565726" cy="2431218"/>
            <a:chOff x="2199262" y="3518062"/>
            <a:chExt cx="6565726" cy="2431218"/>
          </a:xfrm>
        </p:grpSpPr>
        <p:sp>
          <p:nvSpPr>
            <p:cNvPr id="12" name="矩形 11"/>
            <p:cNvSpPr/>
            <p:nvPr/>
          </p:nvSpPr>
          <p:spPr bwMode="auto">
            <a:xfrm>
              <a:off x="2199262" y="3518062"/>
              <a:ext cx="6565726" cy="2431218"/>
            </a:xfrm>
            <a:prstGeom prst="rect">
              <a:avLst/>
            </a:prstGeom>
            <a:ln w="76200" cmpd="thickThin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/>
                <a:t>数据需要开放，物</a:t>
              </a:r>
              <a:r>
                <a:rPr lang="zh-CN" altLang="en-US" sz="2800" b="1" dirty="0"/>
                <a:t>联网、社交网络、互联网、时空数据、企业、运营商</a:t>
              </a:r>
              <a:r>
                <a:rPr lang="zh-CN" altLang="en-US" sz="2800" b="1" dirty="0" smtClean="0"/>
                <a:t>等数据，如何获取？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2232456" y="3573016"/>
              <a:ext cx="6480000" cy="2304256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/>
                <a:t>         根据</a:t>
              </a:r>
              <a:r>
                <a:rPr lang="zh-CN" altLang="en-US" sz="2800" b="1" dirty="0"/>
                <a:t>用户的搜索意图，基于知识仓库对关联的知识</a:t>
              </a:r>
              <a:r>
                <a:rPr lang="zh-CN" altLang="en-US" sz="2800" b="1" dirty="0" smtClean="0"/>
                <a:t>进行求解，</a:t>
              </a:r>
              <a:r>
                <a:rPr lang="zh-CN" altLang="en-US" sz="2800" b="1" dirty="0"/>
                <a:t>通过推理</a:t>
              </a:r>
              <a:r>
                <a:rPr lang="zh-CN" altLang="en-US" sz="2800" b="1" dirty="0" smtClean="0"/>
                <a:t>演算形成若干个智慧</a:t>
              </a:r>
              <a:r>
                <a:rPr lang="zh-CN" altLang="en-US" sz="2800" b="1" dirty="0"/>
                <a:t>综合的解决方案</a:t>
              </a:r>
              <a:r>
                <a:rPr lang="zh-CN" altLang="en-US" sz="2800" b="1" dirty="0" smtClean="0"/>
                <a:t>，其能囊括</a:t>
              </a:r>
              <a:r>
                <a:rPr lang="zh-CN" altLang="en-US" sz="2800" b="1" dirty="0"/>
                <a:t>涉及用户需求</a:t>
              </a:r>
              <a:r>
                <a:rPr lang="zh-CN" altLang="en-US" sz="2800" b="1" dirty="0" smtClean="0"/>
                <a:t>的多层面要素，并</a:t>
              </a:r>
              <a:r>
                <a:rPr lang="zh-CN" altLang="en-US" sz="2800" b="1" dirty="0"/>
                <a:t>将之以合适的方式提交给用户</a:t>
              </a:r>
              <a:r>
                <a:rPr lang="zh-CN" altLang="en-US" sz="2800" b="1" dirty="0" smtClean="0"/>
                <a:t>。</a:t>
              </a:r>
              <a:endParaRPr lang="zh-CN" altLang="en-US" sz="2800" b="1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-91595" y="7245528"/>
            <a:ext cx="9056083" cy="1368048"/>
            <a:chOff x="-91595" y="4797152"/>
            <a:chExt cx="9056083" cy="1368048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43" b="37255"/>
            <a:stretch/>
          </p:blipFill>
          <p:spPr bwMode="auto">
            <a:xfrm>
              <a:off x="-91595" y="4797152"/>
              <a:ext cx="2215323" cy="1368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0" descr="C:\Documents and Settings\Administrator\Application Data\Tencent\Users\122117372\QQ\WinTemp\RichOle\$CT]9JSL(7DF_A{K%3](W3X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195736" y="5229200"/>
              <a:ext cx="1440160" cy="936000"/>
            </a:xfrm>
            <a:prstGeom prst="rect">
              <a:avLst/>
            </a:prstGeom>
            <a:noFill/>
          </p:spPr>
        </p:pic>
        <p:pic>
          <p:nvPicPr>
            <p:cNvPr id="24" name="Picture 9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43" t="38423" r="5999"/>
            <a:stretch/>
          </p:blipFill>
          <p:spPr bwMode="auto">
            <a:xfrm>
              <a:off x="3767388" y="5229200"/>
              <a:ext cx="1740716" cy="93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5229200"/>
              <a:ext cx="1728192" cy="93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5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32"/>
            <a:stretch/>
          </p:blipFill>
          <p:spPr bwMode="auto">
            <a:xfrm>
              <a:off x="7416320" y="5229200"/>
              <a:ext cx="1548168" cy="93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383" y="3284985"/>
            <a:ext cx="6742113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265" y="5517232"/>
            <a:ext cx="6732239" cy="134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" y="4653136"/>
            <a:ext cx="230505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" y="5661248"/>
            <a:ext cx="2333625" cy="1152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323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99318" y="2852936"/>
            <a:ext cx="8865170" cy="584775"/>
            <a:chOff x="99318" y="2924944"/>
            <a:chExt cx="8865170" cy="584775"/>
          </a:xfrm>
        </p:grpSpPr>
        <p:cxnSp>
          <p:nvCxnSpPr>
            <p:cNvPr id="11" name="直接连接符 10"/>
            <p:cNvCxnSpPr/>
            <p:nvPr/>
          </p:nvCxnSpPr>
          <p:spPr bwMode="auto">
            <a:xfrm>
              <a:off x="99318" y="3160861"/>
              <a:ext cx="8865170" cy="7200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Dot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4" name="TextBox 13"/>
            <p:cNvSpPr txBox="1"/>
            <p:nvPr/>
          </p:nvSpPr>
          <p:spPr>
            <a:xfrm>
              <a:off x="1585764" y="2924944"/>
              <a:ext cx="825996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0000"/>
                  </a:solidFill>
                </a:rPr>
                <a:t>VS</a:t>
              </a:r>
              <a:endParaRPr lang="zh-CN" altLang="en-US" sz="32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6" name="标题 2"/>
          <p:cNvSpPr txBox="1">
            <a:spLocks/>
          </p:cNvSpPr>
          <p:nvPr/>
        </p:nvSpPr>
        <p:spPr>
          <a:xfrm>
            <a:off x="69230" y="457026"/>
            <a:ext cx="7887146" cy="102775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800" b="0" kern="1200">
                <a:solidFill>
                  <a:srgbClr val="00206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321457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642915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964372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285829" algn="ctr" rtl="0" fontAlgn="base">
              <a:spcBef>
                <a:spcPct val="0"/>
              </a:spcBef>
              <a:spcAft>
                <a:spcPct val="0"/>
              </a:spcAft>
              <a:defRPr sz="3094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安全</a:t>
            </a:r>
            <a:r>
              <a:rPr lang="zh-CN" alt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可信</a:t>
            </a:r>
            <a:r>
              <a:rPr lang="zh-CN" altLang="en-US" sz="4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：</a:t>
            </a:r>
            <a:r>
              <a:rPr lang="en-US" altLang="zh-CN" sz="4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Secure</a:t>
            </a:r>
            <a:r>
              <a:rPr lang="en-US" altLang="zh-CN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&amp; Trust</a:t>
            </a:r>
            <a:endParaRPr lang="en-US" altLang="zh-CN" sz="4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sp>
        <p:nvSpPr>
          <p:cNvPr id="8" name="剪去单角的矩形 7"/>
          <p:cNvSpPr/>
          <p:nvPr/>
        </p:nvSpPr>
        <p:spPr>
          <a:xfrm>
            <a:off x="61962" y="2060848"/>
            <a:ext cx="1675412" cy="856108"/>
          </a:xfrm>
          <a:prstGeom prst="snip1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  <a:cs typeface="+mn-cs"/>
              </a:rPr>
              <a:t>传统搜索</a:t>
            </a:r>
          </a:p>
        </p:txBody>
      </p:sp>
      <p:sp>
        <p:nvSpPr>
          <p:cNvPr id="9" name="同侧圆角矩形 8"/>
          <p:cNvSpPr/>
          <p:nvPr/>
        </p:nvSpPr>
        <p:spPr bwMode="auto">
          <a:xfrm>
            <a:off x="99318" y="1340768"/>
            <a:ext cx="8640000" cy="576000"/>
          </a:xfrm>
          <a:prstGeom prst="round2Same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457200" indent="-457200" eaLnBrk="0" hangingPunct="0"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搜索结果可信化，</a:t>
            </a:r>
            <a:r>
              <a:rPr lang="zh-CN" altLang="en-US" sz="3200" b="1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搜索中的安全保护能力</a:t>
            </a:r>
            <a:endParaRPr kumimoji="0" lang="zh-CN" altLang="en-US" sz="3200" b="1" i="0" u="none" strike="noStrike" cap="none" normalizeH="0" baseline="0" dirty="0" smtClean="0">
              <a:ln>
                <a:noFill/>
              </a:ln>
              <a:solidFill>
                <a:srgbClr val="7030A0"/>
              </a:solidFill>
              <a:effectLst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剪去单角的矩形 12"/>
          <p:cNvSpPr/>
          <p:nvPr/>
        </p:nvSpPr>
        <p:spPr>
          <a:xfrm>
            <a:off x="19794" y="3356992"/>
            <a:ext cx="1675412" cy="856108"/>
          </a:xfrm>
          <a:prstGeom prst="snip1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0" vert="horz" wrap="square" lIns="44529" tIns="35004" rIns="44529" bIns="35004" numCol="1" spcCol="1270" anchor="ctr" anchorCtr="0">
            <a:noAutofit/>
          </a:bodyPr>
          <a:lstStyle/>
          <a:p>
            <a:pPr marL="0" marR="0" lvl="0" indent="0" algn="ctr" defTabSz="66675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大</a:t>
            </a:r>
            <a:r>
              <a:rPr lang="zh-CN" altLang="en-US" sz="24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搜索</a:t>
            </a:r>
            <a:endParaRPr kumimoji="0" lang="zh-CN" altLang="en-US" sz="24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41430" y="2077902"/>
            <a:ext cx="6565726" cy="900000"/>
            <a:chOff x="2241430" y="2077902"/>
            <a:chExt cx="6565726" cy="900000"/>
          </a:xfrm>
        </p:grpSpPr>
        <p:sp>
          <p:nvSpPr>
            <p:cNvPr id="7" name="矩形 6"/>
            <p:cNvSpPr/>
            <p:nvPr/>
          </p:nvSpPr>
          <p:spPr bwMode="auto">
            <a:xfrm>
              <a:off x="2241430" y="2077902"/>
              <a:ext cx="6565726" cy="900000"/>
            </a:xfrm>
            <a:prstGeom prst="rect">
              <a:avLst/>
            </a:prstGeom>
            <a:ln w="76200" cmpd="thickThin">
              <a:solidFill>
                <a:srgbClr val="00B05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只是从网页上爬</a:t>
              </a:r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取互联网数据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2267744" y="2132944"/>
              <a:ext cx="6480000" cy="792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>
                  <a:solidFill>
                    <a:srgbClr val="C00000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只有简单的信息过滤措施</a:t>
              </a:r>
              <a:endParaRPr lang="zh-CN" altLang="en-US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</p:grpSp>
      <p:pic>
        <p:nvPicPr>
          <p:cNvPr id="21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773" r="13255"/>
          <a:stretch/>
        </p:blipFill>
        <p:spPr>
          <a:xfrm>
            <a:off x="0" y="5213987"/>
            <a:ext cx="755576" cy="922078"/>
          </a:xfr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283" y="6255400"/>
            <a:ext cx="833092" cy="55797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5"/>
          <a:srcRect l="27477" r="23307"/>
          <a:stretch/>
        </p:blipFill>
        <p:spPr>
          <a:xfrm>
            <a:off x="755576" y="5213987"/>
            <a:ext cx="1440160" cy="95131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6825" y="6276236"/>
            <a:ext cx="941108" cy="537140"/>
          </a:xfrm>
          <a:prstGeom prst="rect">
            <a:avLst/>
          </a:prstGeom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285108"/>
            <a:ext cx="2146907" cy="872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2292734" y="7173416"/>
            <a:ext cx="6565726" cy="2772000"/>
            <a:chOff x="2199262" y="3518062"/>
            <a:chExt cx="6565726" cy="2772000"/>
          </a:xfrm>
        </p:grpSpPr>
        <p:sp>
          <p:nvSpPr>
            <p:cNvPr id="12" name="矩形 11"/>
            <p:cNvSpPr/>
            <p:nvPr/>
          </p:nvSpPr>
          <p:spPr bwMode="auto">
            <a:xfrm>
              <a:off x="2199262" y="3518062"/>
              <a:ext cx="6565726" cy="2772000"/>
            </a:xfrm>
            <a:prstGeom prst="rect">
              <a:avLst/>
            </a:prstGeom>
            <a:ln w="76200" cmpd="thickThin">
              <a:headEnd type="none" w="med" len="med"/>
              <a:tailEnd type="none" w="med" len="med"/>
            </a:ln>
            <a:extLst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/>
                <a:t>数据需要开放，物</a:t>
              </a:r>
              <a:r>
                <a:rPr lang="zh-CN" altLang="en-US" sz="2800" b="1" dirty="0"/>
                <a:t>联网、社交网络、互联网、时空数据、企业、运营商</a:t>
              </a:r>
              <a:r>
                <a:rPr lang="zh-CN" altLang="en-US" sz="2800" b="1" dirty="0" smtClean="0"/>
                <a:t>等数据，如何获取？</a:t>
              </a:r>
              <a:endParaRPr lang="en-US" altLang="zh-CN" sz="28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2232456" y="3573016"/>
              <a:ext cx="6480000" cy="2645562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0" hangingPunct="0"/>
              <a:r>
                <a:rPr lang="zh-CN" altLang="en-US" sz="2800" b="1" dirty="0" smtClean="0"/>
                <a:t>         对</a:t>
              </a:r>
              <a:r>
                <a:rPr lang="zh-CN" altLang="en-US" sz="2800" b="1" dirty="0"/>
                <a:t>数据来源进行确认，</a:t>
              </a:r>
              <a:r>
                <a:rPr lang="zh-CN" altLang="en-US" sz="2800" b="1" dirty="0" smtClean="0"/>
                <a:t>并对之进行</a:t>
              </a:r>
              <a:r>
                <a:rPr lang="zh-CN" altLang="en-US" sz="2800" b="1" dirty="0"/>
                <a:t>标签，以保证数据可溯源；对搜索结果进行细粒度的访问控制，使得受限制的信息不会被非授权所获取；保证用户的信息、行为等隐私不被挖掘，搜索结果根据授权来返回</a:t>
              </a:r>
              <a:r>
                <a:rPr lang="zh-CN" altLang="en-US" sz="2800" b="1" dirty="0" smtClean="0"/>
                <a:t>。</a:t>
              </a:r>
              <a:endParaRPr lang="zh-CN" altLang="en-US" sz="2800" b="1" dirty="0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399" y="3356991"/>
            <a:ext cx="6742113" cy="2396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92" y="5733376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232" y="5748714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232" y="5750541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592" y="5740389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72" y="5805384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472" y="5753362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6536" y="5805384"/>
            <a:ext cx="1080000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8739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Rectangle 2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 bwMode="auto">
          <a:xfrm>
            <a:off x="118299" y="391217"/>
            <a:ext cx="8225011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+mj-lt"/>
                <a:ea typeface="+mj-ea"/>
                <a:cs typeface="+mj-cs"/>
                <a:sym typeface="Calibri" pitchFamily="34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l">
              <a:defRPr/>
            </a:pPr>
            <a:r>
              <a:rPr lang="zh-CN" altLang="en-US" b="1" spc="50" dirty="0">
                <a:ln w="11430"/>
                <a:solidFill>
                  <a:srgbClr val="800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定义“网络空间大搜索”</a:t>
            </a:r>
          </a:p>
        </p:txBody>
      </p:sp>
      <p:sp>
        <p:nvSpPr>
          <p:cNvPr id="7" name="内容占位符 2"/>
          <p:cNvSpPr>
            <a:spLocks noGrp="1"/>
          </p:cNvSpPr>
          <p:nvPr/>
        </p:nvSpPr>
        <p:spPr bwMode="auto">
          <a:xfrm>
            <a:off x="179511" y="1268760"/>
            <a:ext cx="8820000" cy="49680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  <a:sym typeface="Calibri" pitchFamily="34" charset="0"/>
              </a:defRPr>
            </a:lvl1pPr>
            <a:lvl2pPr marL="742950" indent="-28575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2pPr>
            <a:lvl3pPr marL="11430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3pPr>
            <a:lvl4pPr marL="16002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4pPr>
            <a:lvl5pPr marL="2057400" indent="-228600" algn="l" defTabSz="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5pPr>
            <a:lvl6pPr marL="2514600" indent="-228600" algn="l" defTabSz="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6pPr>
            <a:lvl7pPr marL="2971800" indent="-228600" algn="l" defTabSz="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7pPr>
            <a:lvl8pPr marL="3429000" indent="-228600" algn="l" defTabSz="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8pPr>
            <a:lvl9pPr marL="3886200" indent="-228600" algn="l" defTabSz="0" rtl="0" fontAlgn="base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+mn-lt"/>
                <a:ea typeface="+mn-ea"/>
                <a:sym typeface="Calibri" pitchFamily="34" charset="0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ts val="600"/>
              </a:spcBef>
              <a:buBlip>
                <a:blip r:embed="rId3"/>
              </a:buBlip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网络空间大搜索：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华文中宋"/>
              </a:rPr>
              <a:t>根据一定的策略和方法，从互联网、物联网、电信网等泛在网络上</a:t>
            </a:r>
            <a:r>
              <a:rPr lang="zh-CN" altLang="en-US" sz="2400" b="1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实时、快速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、精准地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华文中宋"/>
              </a:rPr>
              <a:t>获取各种物理实体、人物、信息，及其时间与位置属性；具备洞察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  <a:cs typeface="华文中宋"/>
              </a:rPr>
              <a:t>理解用户搜索意图的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华文中宋"/>
              </a:rPr>
              <a:t>“智能”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  <a:cs typeface="华文中宋"/>
              </a:rPr>
              <a:t>；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华文中宋"/>
              </a:rPr>
              <a:t>能够对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  <a:cs typeface="华文中宋"/>
              </a:rPr>
              <a:t>网络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华文中宋"/>
              </a:rPr>
              <a:t>空间各种对象进行高效地组织和管理、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  <a:cs typeface="华文中宋"/>
              </a:rPr>
              <a:t>建模和索引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华文中宋"/>
              </a:rPr>
              <a:t>；具备为用户构建尽可能符合用户需求答案的智慧；能够以“向量”的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  <a:cs typeface="华文中宋"/>
              </a:rPr>
              <a:t>方式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  <a:cs typeface="华文中宋"/>
              </a:rPr>
              <a:t>提供智慧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  <a:cs typeface="华文中宋"/>
              </a:rPr>
              <a:t>解答。</a:t>
            </a:r>
            <a:endParaRPr lang="en-US" altLang="zh-CN" sz="2400" dirty="0" smtClean="0">
              <a:latin typeface="黑体" pitchFamily="49" charset="-122"/>
              <a:ea typeface="黑体" pitchFamily="49" charset="-122"/>
              <a:cs typeface="华文中宋"/>
            </a:endParaRPr>
          </a:p>
          <a:p>
            <a:pPr lvl="1" eaLnBrk="1" hangingPunct="1">
              <a:lnSpc>
                <a:spcPct val="110000"/>
              </a:lnSpc>
              <a:buBlip>
                <a:blip r:embed="rId4"/>
              </a:buBlip>
            </a:pP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搜索内容由</a:t>
            </a:r>
            <a:r>
              <a:rPr lang="zh-CN" altLang="en-US" sz="2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信息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扩展到了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物体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、</a:t>
            </a:r>
            <a:r>
              <a:rPr lang="zh-CN" altLang="en-US" sz="2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信息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和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人物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，从传统搜索面对的虚拟世界扩展到了现实的物理世界；</a:t>
            </a:r>
            <a:endParaRPr lang="en-US" altLang="zh-CN" sz="2200" dirty="0" smtClean="0">
              <a:latin typeface="黑体" pitchFamily="49" charset="-122"/>
              <a:ea typeface="黑体" pitchFamily="49" charset="-122"/>
              <a:cs typeface="华文中宋"/>
            </a:endParaRPr>
          </a:p>
          <a:p>
            <a:pPr lvl="1" eaLnBrk="1" hangingPunct="1">
              <a:lnSpc>
                <a:spcPct val="110000"/>
              </a:lnSpc>
              <a:buBlip>
                <a:blip r:embed="rId4"/>
              </a:buBlip>
            </a:pP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搜索结果由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存在性信息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扩展到了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解决方案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，用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智能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的方式理解用户意图，以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智慧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的手段为用户构建答案。</a:t>
            </a:r>
            <a:endParaRPr lang="en-US" altLang="zh-CN" sz="2200" dirty="0" smtClean="0">
              <a:latin typeface="黑体" pitchFamily="49" charset="-122"/>
              <a:ea typeface="黑体" pitchFamily="49" charset="-122"/>
              <a:cs typeface="华文中宋"/>
            </a:endParaRPr>
          </a:p>
          <a:p>
            <a:pPr lvl="1" eaLnBrk="1" hangingPunct="1">
              <a:lnSpc>
                <a:spcPct val="110000"/>
              </a:lnSpc>
              <a:buBlip>
                <a:blip r:embed="rId4"/>
              </a:buBlip>
            </a:pP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搜索</a:t>
            </a:r>
            <a:r>
              <a:rPr lang="zh-CN" altLang="en-US" sz="2200" dirty="0">
                <a:latin typeface="黑体" pitchFamily="49" charset="-122"/>
                <a:ea typeface="黑体" pitchFamily="49" charset="-122"/>
                <a:cs typeface="华文中宋"/>
              </a:rPr>
              <a:t>结果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由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标量结果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变成了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向量结果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，即由原先的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内容呈现</a:t>
            </a:r>
            <a:r>
              <a:rPr lang="zh-CN" altLang="en-US" sz="2200" dirty="0" smtClean="0">
                <a:latin typeface="黑体" pitchFamily="49" charset="-122"/>
                <a:ea typeface="黑体" pitchFamily="49" charset="-122"/>
                <a:cs typeface="华文中宋"/>
              </a:rPr>
              <a:t>结果变成了</a:t>
            </a:r>
            <a:r>
              <a:rPr lang="zh-CN" altLang="en-US" sz="22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内容、时间、空间三个维</a:t>
            </a:r>
            <a:r>
              <a:rPr lang="zh-CN" altLang="en-US" sz="2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华文中宋"/>
              </a:rPr>
              <a:t>度的结果呈现。</a:t>
            </a:r>
            <a:endParaRPr lang="en-US" altLang="zh-CN" sz="22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华文中宋"/>
            </a:endParaRPr>
          </a:p>
        </p:txBody>
      </p:sp>
    </p:spTree>
    <p:extLst>
      <p:ext uri="{BB962C8B-B14F-4D97-AF65-F5344CB8AC3E}">
        <p14:creationId xmlns:p14="http://schemas.microsoft.com/office/powerpoint/2010/main" val="684576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261191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4000" kern="1200" spc="50" dirty="0">
                <a:ln w="11430"/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大搜索：抢占</a:t>
            </a:r>
            <a:r>
              <a:rPr lang="en-US" altLang="zh-CN" sz="4000" kern="1200" spc="50" dirty="0">
                <a:ln w="11430"/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IT</a:t>
            </a:r>
            <a:r>
              <a:rPr lang="zh-CN" altLang="en-US" sz="4000" kern="1200" spc="50" dirty="0">
                <a:ln w="11430"/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技术的战略高地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07504" y="2224673"/>
            <a:ext cx="9036496" cy="2736304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sz="2400" dirty="0" smtClean="0">
                <a:latin typeface="华文中宋" pitchFamily="2" charset="-122"/>
                <a:ea typeface="华文中宋" pitchFamily="2" charset="-122"/>
              </a:rPr>
              <a:t>       历史经验证明，</a:t>
            </a:r>
            <a:r>
              <a:rPr lang="zh-CN" altLang="en-US" sz="2400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没有互联网搜索引擎，就没有今天互联网的发展。</a:t>
            </a:r>
            <a:r>
              <a:rPr lang="zh-CN" altLang="en-US" sz="2400" dirty="0" smtClean="0">
                <a:latin typeface="华文中宋" pitchFamily="2" charset="-122"/>
                <a:ea typeface="华文中宋" pitchFamily="2" charset="-122"/>
              </a:rPr>
              <a:t>随着大数据时代的到来，</a:t>
            </a:r>
            <a:r>
              <a:rPr lang="zh-CN" altLang="en-US" sz="2400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仅仅是“存在性搜索”已经不能满足人们的</a:t>
            </a:r>
            <a:r>
              <a:rPr lang="zh-CN" altLang="en-US" sz="2400" dirty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需要</a:t>
            </a:r>
            <a:r>
              <a:rPr lang="zh-CN" altLang="en-US" sz="2400" dirty="0" smtClean="0">
                <a:latin typeface="华文中宋" pitchFamily="2" charset="-122"/>
                <a:ea typeface="华文中宋" pitchFamily="2" charset="-122"/>
              </a:rPr>
              <a:t>，“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向网络空间要智慧</a:t>
            </a:r>
            <a:r>
              <a:rPr lang="zh-CN" altLang="en-US" sz="2400" dirty="0" smtClean="0">
                <a:latin typeface="华文中宋" pitchFamily="2" charset="-122"/>
                <a:ea typeface="华文中宋" pitchFamily="2" charset="-122"/>
              </a:rPr>
              <a:t>”将是推动社会进步的新的动力。与此同时，随着网络空间中物联网、工控网、传感网的广泛应用，就如同推动互联网发展与应用一样，</a:t>
            </a:r>
            <a:r>
              <a:rPr lang="zh-CN" altLang="en-US" sz="2400" dirty="0" smtClean="0">
                <a:solidFill>
                  <a:srgbClr val="FFFF00"/>
                </a:solidFill>
                <a:latin typeface="华文中宋" pitchFamily="2" charset="-122"/>
                <a:ea typeface="华文中宋" pitchFamily="2" charset="-122"/>
              </a:rPr>
              <a:t>面向未来网、物联网、工控网、传感网的搜索引擎也将成为推动网络空间发展的“重要引擎”</a:t>
            </a:r>
            <a:r>
              <a:rPr lang="zh-CN" altLang="en-US" sz="2400" dirty="0" smtClean="0">
                <a:latin typeface="华文中宋" pitchFamily="2" charset="-122"/>
                <a:ea typeface="华文中宋" pitchFamily="2" charset="-122"/>
              </a:rPr>
              <a:t>。这就是“大搜索”的真正价值所在！。</a:t>
            </a:r>
            <a:endParaRPr lang="zh-CN" altLang="en-US" sz="2400" dirty="0">
              <a:latin typeface="华文中宋" pitchFamily="2" charset="-122"/>
              <a:ea typeface="华文中宋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86356" y="1313790"/>
            <a:ext cx="717002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技术渗入到社会的各行各业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是推动各行业发展的催化剂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,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搜索被誉为</a:t>
            </a:r>
            <a:r>
              <a:rPr lang="en-US" altLang="zh-CN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IT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技术皇冠上的明珠</a:t>
            </a:r>
            <a:endParaRPr lang="zh-CN" altLang="en-US" sz="2400" b="1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8" name="Picture 4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634" y="4960977"/>
            <a:ext cx="9108000" cy="1535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椭圆 2"/>
          <p:cNvSpPr/>
          <p:nvPr/>
        </p:nvSpPr>
        <p:spPr>
          <a:xfrm rot="18108750">
            <a:off x="3963719" y="3996200"/>
            <a:ext cx="1640229" cy="2554277"/>
          </a:xfrm>
          <a:prstGeom prst="ellipse">
            <a:avLst/>
          </a:prstGeom>
          <a:noFill/>
          <a:ln w="190500" cmpd="sng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42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关于重启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革命报告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151" y="1236372"/>
            <a:ext cx="5857070" cy="550383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938377" y="2047741"/>
            <a:ext cx="4221844" cy="33163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 flipH="1" flipV="1">
            <a:off x="3278775" y="1506828"/>
            <a:ext cx="1659604" cy="54091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0" y="1506828"/>
            <a:ext cx="3278775" cy="1081825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于“促进未来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的信息技术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革命研讨会”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日至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IBM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会议中心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华盛顿特区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0" y="2745438"/>
            <a:ext cx="3303151" cy="3534648"/>
          </a:xfrm>
          <a:prstGeom prst="roundRect">
            <a:avLst>
              <a:gd name="adj" fmla="val 237"/>
            </a:avLst>
          </a:prstGeom>
          <a:solidFill>
            <a:schemeClr val="bg1"/>
          </a:solidFill>
          <a:ln>
            <a:solidFill>
              <a:srgbClr val="00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革命来自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NSF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的一个项目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项目主管部门：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ECCS(Electrical, Communications and Cyber Systems 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执行时间：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—2015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endParaRPr lang="en-US" altLang="zh-CN" sz="1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重要研究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人员：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Victor 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Zhirnov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（来自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赞助方：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Semiconductor Research 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Corporation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半导体研究公司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名称：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ELECT, PHOTONICS, &amp; MAG DEVICE,ENG NNI SPECIAL STUDIES</a:t>
            </a:r>
            <a:r>
              <a:rPr lang="zh-CN" altLang="en-US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sz="14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3278775" y="2745438"/>
            <a:ext cx="1659602" cy="115782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938377" y="3903260"/>
            <a:ext cx="4082793" cy="2312580"/>
          </a:xfrm>
          <a:prstGeom prst="rect">
            <a:avLst/>
          </a:prstGeom>
          <a:noFill/>
          <a:ln>
            <a:solidFill>
              <a:srgbClr val="0050A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3278775" y="6217374"/>
            <a:ext cx="1683978" cy="627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3278775" y="2368150"/>
            <a:ext cx="1635226" cy="22050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hlinkClick r:id="rId4" action="ppaction://hlinkfile"/>
          </p:cNvPr>
          <p:cNvSpPr/>
          <p:nvPr/>
        </p:nvSpPr>
        <p:spPr>
          <a:xfrm>
            <a:off x="1" y="6573830"/>
            <a:ext cx="9070904" cy="261610"/>
          </a:xfrm>
          <a:prstGeom prst="rect">
            <a:avLst/>
          </a:prstGeom>
          <a:solidFill>
            <a:schemeClr val="accent3">
              <a:lumMod val="6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1100" dirty="0" smtClean="0"/>
              <a:t>链接：NSF </a:t>
            </a:r>
            <a:r>
              <a:rPr lang="zh-CN" altLang="en-US" sz="1100" dirty="0"/>
              <a:t>- Workshop on Enabling a Future Information Technology Revolution, March 30-31, 2015, IBM Conference Center, Washington, DC</a:t>
            </a:r>
          </a:p>
        </p:txBody>
      </p:sp>
      <p:sp>
        <p:nvSpPr>
          <p:cNvPr id="5" name="矩形 4"/>
          <p:cNvSpPr/>
          <p:nvPr/>
        </p:nvSpPr>
        <p:spPr>
          <a:xfrm>
            <a:off x="-3200406" y="3324349"/>
            <a:ext cx="2876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项目经费：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49,750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美元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055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4294967295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7BB9E51-FACF-4D6E-9396-48B48CC61954}" type="datetime1">
              <a:rPr lang="zh-CN" altLang="en-US" smtClean="0"/>
              <a:pPr>
                <a:defRPr/>
              </a:pPr>
              <a:t>2015/12/27</a:t>
            </a:fld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92280" y="1988840"/>
            <a:ext cx="1368152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谢谢聆听</a:t>
            </a:r>
            <a:endParaRPr lang="zh-CN" altLang="en-US" sz="54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93188" name="Picture 4" descr="http://www.bupt.edu.cn/upload/image/201008/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6477000" cy="482453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0" name="Picture 6" descr="http://www.bupt.edu.cn/upload/file/201008/3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71" y="116632"/>
            <a:ext cx="13811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2" name="Picture 8" descr="http://www.bupt.edu.cn/upload/image/201008/12.jp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723" y="116632"/>
            <a:ext cx="13811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4" name="Picture 10" descr="http://www.bupt.edu.cn/upload/file/201008/6(1).JPG">
            <a:hlinkClick r:id="rId7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116632"/>
            <a:ext cx="13811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196" name="Picture 12" descr="http://www.bupt.edu.cn/upload/file/201008/10.JP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387" y="116632"/>
            <a:ext cx="1381125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8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18" y="76382"/>
            <a:ext cx="2067568" cy="26825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（重启ＩＴ革命）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endParaRPr lang="zh-CN" altLang="en-US" dirty="0"/>
          </a:p>
        </p:txBody>
      </p:sp>
      <p:sp>
        <p:nvSpPr>
          <p:cNvPr id="21" name="弧形 20"/>
          <p:cNvSpPr/>
          <p:nvPr/>
        </p:nvSpPr>
        <p:spPr>
          <a:xfrm>
            <a:off x="3883112" y="3450933"/>
            <a:ext cx="9329789" cy="1487916"/>
          </a:xfrm>
          <a:prstGeom prst="arc">
            <a:avLst>
              <a:gd name="adj1" fmla="val 10820747"/>
              <a:gd name="adj2" fmla="val 17808314"/>
            </a:avLst>
          </a:prstGeom>
          <a:ln w="38100">
            <a:solidFill>
              <a:srgbClr val="FFFF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79388" y="1256166"/>
            <a:ext cx="3703724" cy="2674929"/>
            <a:chOff x="179388" y="1048306"/>
            <a:chExt cx="3703724" cy="267492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388" y="1417639"/>
              <a:ext cx="3323467" cy="230559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79388" y="1048306"/>
              <a:ext cx="37037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：设备越来越小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02855" y="1252813"/>
            <a:ext cx="5286390" cy="2765699"/>
            <a:chOff x="4101978" y="1281102"/>
            <a:chExt cx="4781686" cy="250165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1978" y="1625498"/>
              <a:ext cx="4781686" cy="2157255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4101978" y="1281102"/>
              <a:ext cx="478168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：数据种类越来越多，数据量越来越大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98543" y="4010225"/>
            <a:ext cx="3865414" cy="2590701"/>
            <a:chOff x="137185" y="4100680"/>
            <a:chExt cx="3865414" cy="25907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85" y="4475123"/>
              <a:ext cx="3865414" cy="2216258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37185" y="4100680"/>
              <a:ext cx="386541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：数据存储需求越来越大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742435" y="4010225"/>
            <a:ext cx="2781448" cy="2790632"/>
            <a:chOff x="3742435" y="4010225"/>
            <a:chExt cx="2781448" cy="279063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42435" y="4365647"/>
              <a:ext cx="2781448" cy="2435210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3742435" y="4010225"/>
              <a:ext cx="2781448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：传感器需求量激增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09437" y="4018659"/>
            <a:ext cx="2734563" cy="1516469"/>
            <a:chOff x="6409437" y="4018659"/>
            <a:chExt cx="2734563" cy="1516469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09438" y="4348779"/>
              <a:ext cx="2228126" cy="1186349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6409437" y="4018659"/>
              <a:ext cx="27345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：低能耗需求明显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409436" y="5535128"/>
            <a:ext cx="2734564" cy="1276027"/>
            <a:chOff x="6409436" y="5535128"/>
            <a:chExt cx="2734564" cy="127602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23883" y="5888751"/>
              <a:ext cx="2620117" cy="922404"/>
            </a:xfrm>
            <a:prstGeom prst="rect">
              <a:avLst/>
            </a:prstGeom>
          </p:spPr>
        </p:pic>
        <p:sp>
          <p:nvSpPr>
            <p:cNvPr id="30" name="文本框 29"/>
            <p:cNvSpPr txBox="1"/>
            <p:nvPr/>
          </p:nvSpPr>
          <p:spPr>
            <a:xfrm>
              <a:off x="6409436" y="5535128"/>
              <a:ext cx="273456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趋势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：无线连接需求激增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312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革命的需求与前景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18" y="76382"/>
            <a:ext cx="2067568" cy="268251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04798" y="1417638"/>
            <a:ext cx="65539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能力还够吗？收集、移动、分析、存储、激增的数据流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04800" y="2191654"/>
            <a:ext cx="5791200" cy="1204686"/>
            <a:chOff x="304800" y="2191654"/>
            <a:chExt cx="5791200" cy="1204686"/>
          </a:xfrm>
        </p:grpSpPr>
        <p:sp>
          <p:nvSpPr>
            <p:cNvPr id="4" name="矩形 3"/>
            <p:cNvSpPr/>
            <p:nvPr/>
          </p:nvSpPr>
          <p:spPr>
            <a:xfrm>
              <a:off x="304800" y="2191654"/>
              <a:ext cx="5791200" cy="12046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04800" y="2191654"/>
              <a:ext cx="566057" cy="116114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过去</a:t>
              </a:r>
              <a:endPara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现在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94228" y="2322603"/>
              <a:ext cx="4978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汇聚和通信仅依靠</a:t>
              </a:r>
              <a:r>
                <a:rPr lang="en-US" altLang="zh-CN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IT</a:t>
              </a:r>
              <a:r>
                <a:rPr lang="zh-CN" altLang="en-US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系统（</a:t>
              </a:r>
              <a:r>
                <a:rPr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</a:rPr>
                <a:t>information technology (IT) systems</a:t>
              </a:r>
              <a:r>
                <a:rPr lang="zh-CN" altLang="en-US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）</a:t>
              </a:r>
              <a:endPara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r>
                <a:rPr lang="en-US" altLang="zh-CN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——</a:t>
              </a:r>
              <a:r>
                <a:rPr lang="zh-CN" altLang="en-US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能力越来越小</a:t>
              </a:r>
              <a:endPara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04800" y="4920342"/>
            <a:ext cx="5791200" cy="1204686"/>
            <a:chOff x="304800" y="4920342"/>
            <a:chExt cx="5791200" cy="1204686"/>
          </a:xfrm>
        </p:grpSpPr>
        <p:sp>
          <p:nvSpPr>
            <p:cNvPr id="6" name="矩形 5"/>
            <p:cNvSpPr/>
            <p:nvPr/>
          </p:nvSpPr>
          <p:spPr>
            <a:xfrm>
              <a:off x="304800" y="4920342"/>
              <a:ext cx="5791200" cy="12046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304800" y="4942113"/>
              <a:ext cx="566057" cy="116114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94228" y="5014852"/>
              <a:ext cx="4978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未来数据产生源将越来越多，更多微型低能耗的传感器构成</a:t>
              </a:r>
              <a:r>
                <a:rPr lang="zh-CN" altLang="en-US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的数字物理系</a:t>
              </a:r>
              <a:r>
                <a:rPr lang="zh-CN" altLang="en-US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统（</a:t>
              </a:r>
              <a:r>
                <a:rPr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</a:rPr>
                <a:t>cyber-physical </a:t>
              </a:r>
              <a:r>
                <a:rPr lang="en-US" altLang="zh-CN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systems</a:t>
              </a:r>
              <a:r>
                <a:rPr lang="zh-CN" altLang="en-US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）</a:t>
              </a:r>
              <a:r>
                <a:rPr lang="en-US" altLang="zh-CN" sz="20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en-US" altLang="zh-CN" sz="2000" dirty="0">
                  <a:latin typeface="仿宋" panose="02010609060101010101" pitchFamily="49" charset="-122"/>
                  <a:ea typeface="仿宋" panose="02010609060101010101" pitchFamily="49" charset="-122"/>
                </a:rPr>
                <a:t>/</a:t>
              </a:r>
              <a:r>
                <a:rPr lang="zh-CN" altLang="en-US" sz="2000" dirty="0">
                  <a:latin typeface="仿宋" panose="02010609060101010101" pitchFamily="49" charset="-122"/>
                  <a:ea typeface="仿宋" panose="02010609060101010101" pitchFamily="49" charset="-122"/>
                </a:rPr>
                <a:t>物联网</a:t>
              </a:r>
              <a:r>
                <a:rPr lang="en-US" altLang="zh-CN" sz="2000" dirty="0" err="1">
                  <a:latin typeface="仿宋" panose="02010609060101010101" pitchFamily="49" charset="-122"/>
                  <a:ea typeface="仿宋" panose="02010609060101010101" pitchFamily="49" charset="-122"/>
                </a:rPr>
                <a:t>IoT</a:t>
              </a:r>
              <a:endPara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59656" y="3391580"/>
            <a:ext cx="5965377" cy="1517877"/>
            <a:chOff x="159656" y="3391580"/>
            <a:chExt cx="5965377" cy="1517877"/>
          </a:xfrm>
        </p:grpSpPr>
        <p:grpSp>
          <p:nvGrpSpPr>
            <p:cNvPr id="16" name="组合 15"/>
            <p:cNvGrpSpPr/>
            <p:nvPr/>
          </p:nvGrpSpPr>
          <p:grpSpPr>
            <a:xfrm>
              <a:off x="159656" y="3391580"/>
              <a:ext cx="5965377" cy="1517877"/>
              <a:chOff x="159656" y="3391580"/>
              <a:chExt cx="5965377" cy="1517877"/>
            </a:xfrm>
          </p:grpSpPr>
          <p:sp>
            <p:nvSpPr>
              <p:cNvPr id="7" name="下箭头 6"/>
              <p:cNvSpPr/>
              <p:nvPr/>
            </p:nvSpPr>
            <p:spPr>
              <a:xfrm>
                <a:off x="159656" y="3391580"/>
                <a:ext cx="566057" cy="1517877"/>
              </a:xfrm>
              <a:prstGeom prst="downArrow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522518" y="3425373"/>
                <a:ext cx="560251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高性能计算（</a:t>
                </a:r>
                <a:r>
                  <a:rPr lang="en-US" altLang="zh-CN" dirty="0">
                    <a:latin typeface="仿宋" panose="02010609060101010101" pitchFamily="49" charset="-122"/>
                    <a:ea typeface="仿宋" panose="02010609060101010101" pitchFamily="49" charset="-122"/>
                  </a:rPr>
                  <a:t> high performance computation </a:t>
                </a:r>
                <a:r>
                  <a:rPr lang="zh-CN" altLang="en-US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）需要用于分析和管理海量数据</a:t>
                </a:r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系统需要传递有效信息</a:t>
                </a:r>
                <a:endParaRPr lang="en-US" altLang="zh-CN" dirty="0" smtClean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dirty="0" smtClean="0">
                    <a:latin typeface="仿宋" panose="02010609060101010101" pitchFamily="49" charset="-122"/>
                    <a:ea typeface="仿宋" panose="02010609060101010101" pitchFamily="49" charset="-122"/>
                  </a:rPr>
                  <a:t>大数据中心和基于云计算能力需要具备洞察能力，支持各层次的决策</a:t>
                </a:r>
                <a:endParaRPr lang="zh-CN" altLang="en-US" dirty="0"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211851" y="3770246"/>
              <a:ext cx="461665" cy="85981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发展</a:t>
              </a:r>
              <a:endParaRPr lang="zh-CN" altLang="en-US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  <p:grpSp>
        <p:nvGrpSpPr>
          <p:cNvPr id="1036" name="组合 1035"/>
          <p:cNvGrpSpPr/>
          <p:nvPr/>
        </p:nvGrpSpPr>
        <p:grpSpPr>
          <a:xfrm>
            <a:off x="6096000" y="1260419"/>
            <a:ext cx="2839245" cy="4911523"/>
            <a:chOff x="6096000" y="1260419"/>
            <a:chExt cx="2839245" cy="4911523"/>
          </a:xfrm>
        </p:grpSpPr>
        <p:grpSp>
          <p:nvGrpSpPr>
            <p:cNvPr id="1035" name="组合 1034"/>
            <p:cNvGrpSpPr/>
            <p:nvPr/>
          </p:nvGrpSpPr>
          <p:grpSpPr>
            <a:xfrm>
              <a:off x="6725899" y="1260419"/>
              <a:ext cx="2209346" cy="4911523"/>
              <a:chOff x="6725899" y="1260419"/>
              <a:chExt cx="2209346" cy="4911523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6725899" y="1260419"/>
                <a:ext cx="2209346" cy="1739983"/>
                <a:chOff x="6499225" y="1870056"/>
                <a:chExt cx="2209346" cy="1739983"/>
              </a:xfrm>
            </p:grpSpPr>
            <p:pic>
              <p:nvPicPr>
                <p:cNvPr id="1026" name="Picture 2" descr="http://img1.gtimg.com/hb/pics/hv1/27/80/1611/104775702.jp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99225" y="1870056"/>
                  <a:ext cx="2209346" cy="146921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0" name="文本框 19"/>
                <p:cNvSpPr txBox="1"/>
                <p:nvPr/>
              </p:nvSpPr>
              <p:spPr>
                <a:xfrm>
                  <a:off x="6981371" y="3240707"/>
                  <a:ext cx="142761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无人驾驶</a:t>
                  </a:r>
                  <a:endPara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p:grpSp>
          <p:grpSp>
            <p:nvGrpSpPr>
              <p:cNvPr id="23" name="组合 22"/>
              <p:cNvGrpSpPr/>
              <p:nvPr/>
            </p:nvGrpSpPr>
            <p:grpSpPr>
              <a:xfrm>
                <a:off x="6743474" y="2939473"/>
                <a:ext cx="2067569" cy="1390542"/>
                <a:chOff x="6852442" y="3536275"/>
                <a:chExt cx="2067569" cy="1390542"/>
              </a:xfrm>
            </p:grpSpPr>
            <p:pic>
              <p:nvPicPr>
                <p:cNvPr id="1028" name="Picture 4" descr="http://www.idx365.com/Tools/kindeditor/attached/image/20150517/20150517144617_6952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58806" y="3536275"/>
                  <a:ext cx="1867391" cy="10519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2" name="文本框 21"/>
                <p:cNvSpPr txBox="1"/>
                <p:nvPr/>
              </p:nvSpPr>
              <p:spPr>
                <a:xfrm>
                  <a:off x="6852442" y="4557485"/>
                  <a:ext cx="2067569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>
                      <a:latin typeface="仿宋" panose="02010609060101010101" pitchFamily="49" charset="-122"/>
                      <a:ea typeface="仿宋" panose="02010609060101010101" pitchFamily="49" charset="-122"/>
                    </a:rPr>
                    <a:t>智能医疗</a:t>
                  </a:r>
                  <a:endParaRPr lang="zh-CN" altLang="en-US" dirty="0">
                    <a:latin typeface="仿宋" panose="02010609060101010101" pitchFamily="49" charset="-122"/>
                    <a:ea typeface="仿宋" panose="02010609060101010101" pitchFamily="49" charset="-122"/>
                  </a:endParaRPr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6858717" y="4330015"/>
                <a:ext cx="1858512" cy="401642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能源开采运输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6858717" y="4810110"/>
                <a:ext cx="1858512" cy="401642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空气安全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6848002" y="5290205"/>
                <a:ext cx="1858512" cy="401642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国土安全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48002" y="5770300"/>
                <a:ext cx="1858512" cy="401642"/>
              </a:xfrm>
              <a:prstGeom prst="rect">
                <a:avLst/>
              </a:prstGeom>
              <a:noFill/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仿宋" panose="02010609060101010101" pitchFamily="49" charset="-122"/>
                    <a:ea typeface="仿宋" panose="02010609060101010101" pitchFamily="49" charset="-122"/>
                  </a:rPr>
                  <a:t>等等</a:t>
                </a:r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endParaRPr>
              </a:p>
            </p:txBody>
          </p:sp>
        </p:grpSp>
        <p:grpSp>
          <p:nvGrpSpPr>
            <p:cNvPr id="1034" name="组合 1033"/>
            <p:cNvGrpSpPr/>
            <p:nvPr/>
          </p:nvGrpSpPr>
          <p:grpSpPr>
            <a:xfrm>
              <a:off x="6096000" y="1995027"/>
              <a:ext cx="762717" cy="3976094"/>
              <a:chOff x="6096000" y="1995027"/>
              <a:chExt cx="762717" cy="3976094"/>
            </a:xfrm>
          </p:grpSpPr>
          <p:cxnSp>
            <p:nvCxnSpPr>
              <p:cNvPr id="26" name="直接箭头连接符 25"/>
              <p:cNvCxnSpPr>
                <a:stCxn id="6" idx="3"/>
                <a:endCxn id="1026" idx="1"/>
              </p:cNvCxnSpPr>
              <p:nvPr/>
            </p:nvCxnSpPr>
            <p:spPr>
              <a:xfrm flipV="1">
                <a:off x="6096000" y="1995027"/>
                <a:ext cx="629899" cy="3527658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stCxn id="6" idx="3"/>
                <a:endCxn id="1028" idx="1"/>
              </p:cNvCxnSpPr>
              <p:nvPr/>
            </p:nvCxnSpPr>
            <p:spPr>
              <a:xfrm flipV="1">
                <a:off x="6096000" y="3465455"/>
                <a:ext cx="753838" cy="2057230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5" name="直接箭头连接符 1024"/>
              <p:cNvCxnSpPr>
                <a:stCxn id="6" idx="3"/>
                <a:endCxn id="24" idx="1"/>
              </p:cNvCxnSpPr>
              <p:nvPr/>
            </p:nvCxnSpPr>
            <p:spPr>
              <a:xfrm flipV="1">
                <a:off x="6096000" y="4530836"/>
                <a:ext cx="762717" cy="991849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9" name="直接箭头连接符 1028"/>
              <p:cNvCxnSpPr>
                <a:stCxn id="6" idx="3"/>
                <a:endCxn id="27" idx="1"/>
              </p:cNvCxnSpPr>
              <p:nvPr/>
            </p:nvCxnSpPr>
            <p:spPr>
              <a:xfrm flipV="1">
                <a:off x="6096000" y="5010931"/>
                <a:ext cx="762717" cy="511754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1" name="直接箭头连接符 1030"/>
              <p:cNvCxnSpPr>
                <a:stCxn id="6" idx="3"/>
                <a:endCxn id="28" idx="1"/>
              </p:cNvCxnSpPr>
              <p:nvPr/>
            </p:nvCxnSpPr>
            <p:spPr>
              <a:xfrm flipV="1">
                <a:off x="6096000" y="5491026"/>
                <a:ext cx="752002" cy="31659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3" name="直接箭头连接符 1032"/>
              <p:cNvCxnSpPr>
                <a:stCxn id="6" idx="3"/>
                <a:endCxn id="29" idx="1"/>
              </p:cNvCxnSpPr>
              <p:nvPr/>
            </p:nvCxnSpPr>
            <p:spPr>
              <a:xfrm>
                <a:off x="6096000" y="5522685"/>
                <a:ext cx="752002" cy="448436"/>
              </a:xfrm>
              <a:prstGeom prst="straightConnector1">
                <a:avLst/>
              </a:prstGeom>
              <a:ln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37" name="矩形 1036"/>
          <p:cNvSpPr/>
          <p:nvPr/>
        </p:nvSpPr>
        <p:spPr>
          <a:xfrm>
            <a:off x="315513" y="1790012"/>
            <a:ext cx="5780486" cy="3609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革命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67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革命研究领域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18" y="76382"/>
            <a:ext cx="2067568" cy="26825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5674" y="1383847"/>
            <a:ext cx="4078514" cy="3609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革命，包括以下几个方面：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15674" y="1907784"/>
            <a:ext cx="8812212" cy="360963"/>
            <a:chOff x="215674" y="1907784"/>
            <a:chExt cx="8812212" cy="360963"/>
          </a:xfrm>
        </p:grpSpPr>
        <p:sp>
          <p:nvSpPr>
            <p:cNvPr id="5" name="矩形 4"/>
            <p:cNvSpPr/>
            <p:nvPr/>
          </p:nvSpPr>
          <p:spPr>
            <a:xfrm>
              <a:off x="215674" y="1907784"/>
              <a:ext cx="5053012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Energy-efficient sensing and computing.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455331" y="1907784"/>
              <a:ext cx="3572555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高性能传感计算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连接符 21"/>
            <p:cNvCxnSpPr>
              <a:stCxn id="5" idx="3"/>
              <a:endCxn id="14" idx="1"/>
            </p:cNvCxnSpPr>
            <p:nvPr/>
          </p:nvCxnSpPr>
          <p:spPr>
            <a:xfrm>
              <a:off x="5268686" y="2088266"/>
              <a:ext cx="186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215674" y="2397930"/>
            <a:ext cx="8812212" cy="360963"/>
            <a:chOff x="215674" y="2397930"/>
            <a:chExt cx="8812212" cy="360963"/>
          </a:xfrm>
        </p:grpSpPr>
        <p:sp>
          <p:nvSpPr>
            <p:cNvPr id="6" name="矩形 5"/>
            <p:cNvSpPr/>
            <p:nvPr/>
          </p:nvSpPr>
          <p:spPr>
            <a:xfrm>
              <a:off x="215674" y="2397930"/>
              <a:ext cx="5053012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Cyber-physical systems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455331" y="2397930"/>
              <a:ext cx="3572555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数字物理系统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直接连接符 23"/>
            <p:cNvCxnSpPr>
              <a:stCxn id="6" idx="3"/>
              <a:endCxn id="15" idx="1"/>
            </p:cNvCxnSpPr>
            <p:nvPr/>
          </p:nvCxnSpPr>
          <p:spPr>
            <a:xfrm>
              <a:off x="5268686" y="2578412"/>
              <a:ext cx="186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215674" y="2891149"/>
            <a:ext cx="8812212" cy="360963"/>
            <a:chOff x="215674" y="2891149"/>
            <a:chExt cx="8812212" cy="360963"/>
          </a:xfrm>
        </p:grpSpPr>
        <p:sp>
          <p:nvSpPr>
            <p:cNvPr id="7" name="矩形 6"/>
            <p:cNvSpPr/>
            <p:nvPr/>
          </p:nvSpPr>
          <p:spPr>
            <a:xfrm>
              <a:off x="215674" y="2891149"/>
              <a:ext cx="5053012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Intelligent storage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5455331" y="2891149"/>
              <a:ext cx="3572555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智能存储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连接符 25"/>
            <p:cNvCxnSpPr>
              <a:stCxn id="7" idx="3"/>
              <a:endCxn id="16" idx="1"/>
            </p:cNvCxnSpPr>
            <p:nvPr/>
          </p:nvCxnSpPr>
          <p:spPr>
            <a:xfrm>
              <a:off x="5268686" y="3071631"/>
              <a:ext cx="186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组合 39"/>
          <p:cNvGrpSpPr/>
          <p:nvPr/>
        </p:nvGrpSpPr>
        <p:grpSpPr>
          <a:xfrm>
            <a:off x="215674" y="3384368"/>
            <a:ext cx="8812212" cy="360963"/>
            <a:chOff x="215674" y="3384368"/>
            <a:chExt cx="8812212" cy="360963"/>
          </a:xfrm>
        </p:grpSpPr>
        <p:sp>
          <p:nvSpPr>
            <p:cNvPr id="8" name="矩形 7"/>
            <p:cNvSpPr/>
            <p:nvPr/>
          </p:nvSpPr>
          <p:spPr>
            <a:xfrm>
              <a:off x="215674" y="3384368"/>
              <a:ext cx="5053012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Real-time communication ecosystem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455331" y="3384368"/>
              <a:ext cx="3572555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实时通信生态系统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8" name="直接连接符 27"/>
            <p:cNvCxnSpPr>
              <a:stCxn id="8" idx="3"/>
              <a:endCxn id="17" idx="1"/>
            </p:cNvCxnSpPr>
            <p:nvPr/>
          </p:nvCxnSpPr>
          <p:spPr>
            <a:xfrm>
              <a:off x="5268686" y="3564850"/>
              <a:ext cx="186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组合 40"/>
          <p:cNvGrpSpPr/>
          <p:nvPr/>
        </p:nvGrpSpPr>
        <p:grpSpPr>
          <a:xfrm>
            <a:off x="215674" y="3877587"/>
            <a:ext cx="8812212" cy="360963"/>
            <a:chOff x="215674" y="3877587"/>
            <a:chExt cx="8812212" cy="360963"/>
          </a:xfrm>
        </p:grpSpPr>
        <p:sp>
          <p:nvSpPr>
            <p:cNvPr id="9" name="矩形 8"/>
            <p:cNvSpPr/>
            <p:nvPr/>
          </p:nvSpPr>
          <p:spPr>
            <a:xfrm>
              <a:off x="215674" y="3877587"/>
              <a:ext cx="5053012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Multi-level and scalable security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455331" y="3877587"/>
              <a:ext cx="3572555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多层次、可伸缩安全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29"/>
            <p:cNvCxnSpPr>
              <a:stCxn id="9" idx="3"/>
              <a:endCxn id="18" idx="1"/>
            </p:cNvCxnSpPr>
            <p:nvPr/>
          </p:nvCxnSpPr>
          <p:spPr>
            <a:xfrm>
              <a:off x="5268686" y="4058069"/>
              <a:ext cx="186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215674" y="4373079"/>
            <a:ext cx="8812212" cy="360963"/>
            <a:chOff x="215674" y="4373079"/>
            <a:chExt cx="8812212" cy="360963"/>
          </a:xfrm>
        </p:grpSpPr>
        <p:sp>
          <p:nvSpPr>
            <p:cNvPr id="10" name="矩形 9"/>
            <p:cNvSpPr/>
            <p:nvPr/>
          </p:nvSpPr>
          <p:spPr>
            <a:xfrm>
              <a:off x="215674" y="4373079"/>
              <a:ext cx="5053012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Next-generation manufacturing paradigm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5455331" y="4373079"/>
              <a:ext cx="3572555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下一代制造范式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连接符 31"/>
            <p:cNvCxnSpPr>
              <a:stCxn id="10" idx="3"/>
              <a:endCxn id="19" idx="1"/>
            </p:cNvCxnSpPr>
            <p:nvPr/>
          </p:nvCxnSpPr>
          <p:spPr>
            <a:xfrm>
              <a:off x="5268686" y="4553561"/>
              <a:ext cx="186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215674" y="4868571"/>
            <a:ext cx="8812212" cy="360963"/>
            <a:chOff x="215674" y="4868571"/>
            <a:chExt cx="8812212" cy="360963"/>
          </a:xfrm>
        </p:grpSpPr>
        <p:sp>
          <p:nvSpPr>
            <p:cNvPr id="11" name="矩形 10"/>
            <p:cNvSpPr/>
            <p:nvPr/>
          </p:nvSpPr>
          <p:spPr>
            <a:xfrm>
              <a:off x="215674" y="4868571"/>
              <a:ext cx="5053012" cy="36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Insight computing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5455331" y="4868571"/>
              <a:ext cx="3572555" cy="36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洞察计算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33"/>
            <p:cNvCxnSpPr>
              <a:stCxn id="11" idx="3"/>
              <a:endCxn id="20" idx="1"/>
            </p:cNvCxnSpPr>
            <p:nvPr/>
          </p:nvCxnSpPr>
          <p:spPr>
            <a:xfrm>
              <a:off x="5268686" y="5049053"/>
              <a:ext cx="186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>
            <a:off x="215674" y="5364063"/>
            <a:ext cx="8812212" cy="360963"/>
            <a:chOff x="215674" y="5364063"/>
            <a:chExt cx="8812212" cy="360963"/>
          </a:xfrm>
        </p:grpSpPr>
        <p:sp>
          <p:nvSpPr>
            <p:cNvPr id="12" name="矩形 11"/>
            <p:cNvSpPr/>
            <p:nvPr/>
          </p:nvSpPr>
          <p:spPr>
            <a:xfrm>
              <a:off x="215674" y="5364063"/>
              <a:ext cx="5053012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IoT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test platform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455331" y="5364063"/>
              <a:ext cx="3572555" cy="3609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物联网测试平台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6" name="直接连接符 35"/>
            <p:cNvCxnSpPr>
              <a:stCxn id="12" idx="3"/>
              <a:endCxn id="21" idx="1"/>
            </p:cNvCxnSpPr>
            <p:nvPr/>
          </p:nvCxnSpPr>
          <p:spPr>
            <a:xfrm>
              <a:off x="5268686" y="5544545"/>
              <a:ext cx="186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1191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洞察计算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718" y="76382"/>
            <a:ext cx="2067568" cy="268251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5674" y="1383847"/>
            <a:ext cx="4078514" cy="3609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革命，包括以下几个方面：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15674" y="2438400"/>
            <a:ext cx="8812212" cy="3526971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endParaRPr lang="en-US" altLang="zh-CN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的信息系统和基础设施将具备基于数据洞察能力的新功能。“洞察计算”系统将大量利用并大幅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加强数字物理系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统和</a:t>
            </a:r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物联网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的能力。洞察计算需要研究数据分析、机器学习、神经形态计算、用户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机接口新方法等。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215674" y="1911123"/>
            <a:ext cx="8812212" cy="360963"/>
            <a:chOff x="215674" y="4868571"/>
            <a:chExt cx="8812212" cy="360963"/>
          </a:xfrm>
        </p:grpSpPr>
        <p:sp>
          <p:nvSpPr>
            <p:cNvPr id="16" name="矩形 15"/>
            <p:cNvSpPr/>
            <p:nvPr/>
          </p:nvSpPr>
          <p:spPr>
            <a:xfrm>
              <a:off x="215674" y="4868571"/>
              <a:ext cx="5053012" cy="36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Insight computing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455331" y="4868571"/>
              <a:ext cx="3572555" cy="36096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洞察计算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连接符 17"/>
            <p:cNvCxnSpPr>
              <a:stCxn id="16" idx="3"/>
              <a:endCxn id="17" idx="1"/>
            </p:cNvCxnSpPr>
            <p:nvPr/>
          </p:nvCxnSpPr>
          <p:spPr>
            <a:xfrm>
              <a:off x="5268686" y="5049053"/>
              <a:ext cx="186645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874956" y="4376703"/>
            <a:ext cx="7493647" cy="70788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我曾提出过物联网搜索，现在我在积极推进物联网搜索的下一步：大搜索。洞察计算应该说就是实现大搜索背后的核心技术。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729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50" y="1417638"/>
            <a:ext cx="4600575" cy="44672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（重启ＩＴ革命）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建议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N-CITE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en-US" sz="3200" dirty="0"/>
          </a:p>
        </p:txBody>
      </p:sp>
      <p:grpSp>
        <p:nvGrpSpPr>
          <p:cNvPr id="37" name="组合 36"/>
          <p:cNvGrpSpPr/>
          <p:nvPr/>
        </p:nvGrpSpPr>
        <p:grpSpPr>
          <a:xfrm>
            <a:off x="218393" y="1438761"/>
            <a:ext cx="8761834" cy="1658887"/>
            <a:chOff x="218393" y="1438761"/>
            <a:chExt cx="8761834" cy="1658887"/>
          </a:xfrm>
        </p:grpSpPr>
        <p:sp>
          <p:nvSpPr>
            <p:cNvPr id="9" name="矩形 8"/>
            <p:cNvSpPr/>
            <p:nvPr/>
          </p:nvSpPr>
          <p:spPr>
            <a:xfrm>
              <a:off x="6277970" y="1978925"/>
              <a:ext cx="2702257" cy="121199"/>
            </a:xfrm>
            <a:prstGeom prst="rect">
              <a:avLst/>
            </a:prstGeom>
            <a:noFill/>
            <a:ln w="3175">
              <a:solidFill>
                <a:srgbClr val="EE35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H="1" flipV="1">
              <a:off x="5038973" y="1644487"/>
              <a:ext cx="1238998" cy="3344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"/>
            <p:cNvSpPr>
              <a:spLocks noChangeArrowheads="1"/>
            </p:cNvSpPr>
            <p:nvPr/>
          </p:nvSpPr>
          <p:spPr bwMode="auto">
            <a:xfrm>
              <a:off x="218393" y="1774209"/>
              <a:ext cx="4264257" cy="13234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lvl="0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为了</a:t>
              </a: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重新启动IT革命，并确保</a:t>
              </a: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美国在关乎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经济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活动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zh-CN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信息技术和信息管理</a:t>
              </a:r>
              <a:r>
                <a:rPr lang="zh-CN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</a:t>
              </a: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领域</a:t>
              </a: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处在</a:t>
              </a: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无懈可击的长期领导地位，一个新的有针对性的研究</a:t>
              </a: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协会</a:t>
              </a:r>
              <a:r>
                <a:rPr kumimoji="0" lang="en-US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国家计算和</a:t>
              </a:r>
              <a:r>
                <a: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洞察</a:t>
              </a:r>
              <a:r>
                <a:rPr lang="zh-CN" altLang="zh-CN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</a:t>
              </a:r>
              <a:r>
                <a:rPr lang="zh-CN" altLang="zh-CN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生态</a:t>
              </a:r>
              <a:r>
                <a:rPr lang="zh-CN" altLang="en-US" sz="1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计划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N- CITE ）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kumimoji="0" lang="zh-CN" altLang="en-US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在研讨会上提议</a:t>
              </a:r>
              <a:r>
                <a:rPr kumimoji="0" lang="zh-CN" altLang="zh-CN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kumimoji="0" lang="zh-CN" altLang="zh-CN" sz="3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393" y="1438761"/>
              <a:ext cx="4638675" cy="314325"/>
            </a:xfrm>
            <a:prstGeom prst="rect">
              <a:avLst/>
            </a:prstGeom>
          </p:spPr>
        </p:pic>
      </p:grpSp>
      <p:sp>
        <p:nvSpPr>
          <p:cNvPr id="33" name="矩形 32"/>
          <p:cNvSpPr/>
          <p:nvPr/>
        </p:nvSpPr>
        <p:spPr>
          <a:xfrm>
            <a:off x="79708" y="3230389"/>
            <a:ext cx="45416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 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CITE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目标：协调以下领域的协作研究</a:t>
            </a:r>
            <a:endParaRPr lang="zh-CN" altLang="en-US" dirty="0"/>
          </a:p>
        </p:txBody>
      </p:sp>
      <p:grpSp>
        <p:nvGrpSpPr>
          <p:cNvPr id="81" name="组合 80"/>
          <p:cNvGrpSpPr/>
          <p:nvPr/>
        </p:nvGrpSpPr>
        <p:grpSpPr>
          <a:xfrm>
            <a:off x="366756" y="2503317"/>
            <a:ext cx="6554868" cy="3179084"/>
            <a:chOff x="391842" y="2489987"/>
            <a:chExt cx="6554868" cy="3179084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842" y="3640246"/>
              <a:ext cx="3771900" cy="2028825"/>
            </a:xfrm>
            <a:prstGeom prst="rect">
              <a:avLst/>
            </a:prstGeom>
          </p:spPr>
        </p:pic>
        <p:sp>
          <p:nvSpPr>
            <p:cNvPr id="84" name="矩形 83"/>
            <p:cNvSpPr/>
            <p:nvPr/>
          </p:nvSpPr>
          <p:spPr>
            <a:xfrm>
              <a:off x="4585648" y="2489987"/>
              <a:ext cx="2361062" cy="1215322"/>
            </a:xfrm>
            <a:prstGeom prst="rect">
              <a:avLst/>
            </a:prstGeom>
            <a:noFill/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85" name="直接连接符 84"/>
            <p:cNvCxnSpPr/>
            <p:nvPr/>
          </p:nvCxnSpPr>
          <p:spPr>
            <a:xfrm flipH="1">
              <a:off x="4203851" y="2489987"/>
              <a:ext cx="381798" cy="72707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4112314" y="3705309"/>
              <a:ext cx="473335" cy="19294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564681" y="3599721"/>
            <a:ext cx="5737428" cy="2048083"/>
            <a:chOff x="515456" y="3544067"/>
            <a:chExt cx="5737428" cy="2048083"/>
          </a:xfrm>
        </p:grpSpPr>
        <p:grpSp>
          <p:nvGrpSpPr>
            <p:cNvPr id="61" name="组合 60"/>
            <p:cNvGrpSpPr/>
            <p:nvPr/>
          </p:nvGrpSpPr>
          <p:grpSpPr>
            <a:xfrm>
              <a:off x="515456" y="3544067"/>
              <a:ext cx="5737428" cy="2045450"/>
              <a:chOff x="540542" y="3589279"/>
              <a:chExt cx="5737428" cy="2045450"/>
            </a:xfrm>
          </p:grpSpPr>
          <p:cxnSp>
            <p:nvCxnSpPr>
              <p:cNvPr id="66" name="直接连接符 65"/>
              <p:cNvCxnSpPr/>
              <p:nvPr/>
            </p:nvCxnSpPr>
            <p:spPr>
              <a:xfrm flipH="1">
                <a:off x="4112314" y="3705309"/>
                <a:ext cx="473335" cy="1929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矩形 66"/>
              <p:cNvSpPr/>
              <p:nvPr/>
            </p:nvSpPr>
            <p:spPr>
              <a:xfrm>
                <a:off x="4163956" y="5361505"/>
                <a:ext cx="2107501" cy="273223"/>
              </a:xfrm>
              <a:prstGeom prst="rect">
                <a:avLst/>
              </a:prstGeom>
              <a:solidFill>
                <a:srgbClr val="C00000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洞察计算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545463" y="5050768"/>
                <a:ext cx="3611982" cy="278458"/>
              </a:xfrm>
              <a:prstGeom prst="rect">
                <a:avLst/>
              </a:prstGeom>
              <a:noFill/>
              <a:ln>
                <a:solidFill>
                  <a:srgbClr val="0050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4157443" y="5095965"/>
                <a:ext cx="2114014" cy="246148"/>
              </a:xfrm>
              <a:prstGeom prst="rect">
                <a:avLst/>
              </a:prstGeom>
              <a:solidFill>
                <a:srgbClr val="0050A3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下一代制造模式</a:t>
                </a: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540543" y="3917929"/>
                <a:ext cx="3616900" cy="268445"/>
              </a:xfrm>
              <a:prstGeom prst="rect">
                <a:avLst/>
              </a:prstGeom>
              <a:noFill/>
              <a:ln>
                <a:solidFill>
                  <a:srgbClr val="0050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4165549" y="3931047"/>
                <a:ext cx="2112421" cy="273986"/>
              </a:xfrm>
              <a:prstGeom prst="rect">
                <a:avLst/>
              </a:prstGeom>
              <a:solidFill>
                <a:srgbClr val="0050A3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数字物理系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540542" y="4186376"/>
                <a:ext cx="3616901" cy="363819"/>
              </a:xfrm>
              <a:prstGeom prst="rect">
                <a:avLst/>
              </a:prstGeom>
              <a:noFill/>
              <a:ln>
                <a:solidFill>
                  <a:srgbClr val="0050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165379" y="4216371"/>
                <a:ext cx="2112591" cy="311577"/>
              </a:xfrm>
              <a:prstGeom prst="rect">
                <a:avLst/>
              </a:prstGeom>
              <a:solidFill>
                <a:srgbClr val="0050A3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智能存储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42178" y="4527948"/>
                <a:ext cx="3615265" cy="250133"/>
              </a:xfrm>
              <a:prstGeom prst="rect">
                <a:avLst/>
              </a:prstGeom>
              <a:noFill/>
              <a:ln>
                <a:solidFill>
                  <a:srgbClr val="0050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4163956" y="4557459"/>
                <a:ext cx="2114014" cy="226743"/>
              </a:xfrm>
              <a:prstGeom prst="rect">
                <a:avLst/>
              </a:prstGeom>
              <a:solidFill>
                <a:srgbClr val="0050A3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实时通讯生态系统</a:t>
                </a: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542179" y="3610735"/>
                <a:ext cx="3615264" cy="302953"/>
              </a:xfrm>
              <a:prstGeom prst="rect">
                <a:avLst/>
              </a:prstGeom>
              <a:noFill/>
              <a:ln>
                <a:solidFill>
                  <a:srgbClr val="0050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矩形 76"/>
              <p:cNvSpPr/>
              <p:nvPr/>
            </p:nvSpPr>
            <p:spPr>
              <a:xfrm>
                <a:off x="4165379" y="3589279"/>
                <a:ext cx="2112591" cy="312257"/>
              </a:xfrm>
              <a:prstGeom prst="rect">
                <a:avLst/>
              </a:prstGeom>
              <a:solidFill>
                <a:srgbClr val="0050A3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/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高效节能计算和传感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548691" y="4778082"/>
                <a:ext cx="3608753" cy="278680"/>
              </a:xfrm>
              <a:prstGeom prst="rect">
                <a:avLst/>
              </a:prstGeom>
              <a:noFill/>
              <a:ln>
                <a:solidFill>
                  <a:srgbClr val="0050A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4163956" y="4804601"/>
                <a:ext cx="2114014" cy="252161"/>
              </a:xfrm>
              <a:prstGeom prst="rect">
                <a:avLst/>
              </a:prstGeom>
              <a:solidFill>
                <a:srgbClr val="0050A3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多级</a:t>
                </a:r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可扩展安全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518272" y="5327173"/>
              <a:ext cx="3611268" cy="26497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5990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theme/theme1.xml><?xml version="1.0" encoding="utf-8"?>
<a:theme xmlns:a="http://schemas.openxmlformats.org/drawingml/2006/main" name="主题1">
  <a:themeElements>
    <a:clrScheme name="4_举起软件确保大旗，固本清源，将信息安全向源头推进（2008-10-25-方滨兴）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4_举起软件确保大旗，固本清源，将信息安全向源头推进（2008-10-25-方滨兴）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4_举起软件确保大旗，固本清源，将信息安全向源头推进（2008-10-25-方滨兴）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45CF1A92-6489-4AC8-AE95-BC53FCD2BFC5}" vid="{F430B742-1EE5-4897-B9CB-625198495513}"/>
    </a:ext>
  </a:extLst>
</a:theme>
</file>

<file path=ppt/theme/theme2.xml><?xml version="1.0" encoding="utf-8"?>
<a:theme xmlns:a="http://schemas.openxmlformats.org/drawingml/2006/main" name="2_举起软件确保大旗，固本清源，将信息安全向源头推进（2008-10-25-方滨兴）">
  <a:themeElements>
    <a:clrScheme name="2_举起软件确保大旗，固本清源，将信息安全向源头推进（2008-10-25-方滨兴）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2_举起软件确保大旗，固本清源，将信息安全向源头推进（2008-10-25-方滨兴）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accent1">
              <a:gamma/>
              <a:shade val="60000"/>
              <a:invGamma/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6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accent1">
              <a:gamma/>
              <a:shade val="60000"/>
              <a:invGamma/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6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楷体" pitchFamily="2" charset="-122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>
    <a:extraClrScheme>
      <a:clrScheme name="2_举起软件确保大旗，固本清源，将信息安全向源头推进（2008-10-25-方滨兴）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6_举起软件确保大旗，固本清源，将信息安全向源头推进（2008-10-25-方滨兴）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_举起软件确保大旗，固本清源，将信息安全向源头推进（2008-10-25-方滨兴）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accent1">
              <a:gamma/>
              <a:shade val="60000"/>
              <a:invGamma/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6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楷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prstShdw prst="shdw17" dist="17961" dir="2700000">
            <a:schemeClr val="accent1">
              <a:gamma/>
              <a:shade val="60000"/>
              <a:invGamma/>
              <a:alpha val="50000"/>
            </a:schemeClr>
          </a:prstShdw>
        </a:effec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36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华文楷体" pitchFamily="2" charset="-122"/>
          </a:defRPr>
        </a:defPPr>
      </a:lstStyle>
    </a:lnDef>
  </a:objectDefaults>
  <a:extraClrSchemeLst>
    <a:extraClrScheme>
      <a:clrScheme name="2_举起软件确保大旗，固本清源，将信息安全向源头推进（2008-10-25-方滨兴）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5900</TotalTime>
  <Words>4344</Words>
  <Application>Microsoft Office PowerPoint</Application>
  <PresentationFormat>全屏显示(4:3)</PresentationFormat>
  <Paragraphs>604</Paragraphs>
  <Slides>40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40</vt:i4>
      </vt:variant>
    </vt:vector>
  </HeadingPairs>
  <TitlesOfParts>
    <vt:vector size="59" baseType="lpstr">
      <vt:lpstr>仿宋</vt:lpstr>
      <vt:lpstr>黑体</vt:lpstr>
      <vt:lpstr>华文仿宋</vt:lpstr>
      <vt:lpstr>华文行楷</vt:lpstr>
      <vt:lpstr>华文琥珀</vt:lpstr>
      <vt:lpstr>华文楷体</vt:lpstr>
      <vt:lpstr>华文新魏</vt:lpstr>
      <vt:lpstr>华文中宋</vt:lpstr>
      <vt:lpstr>楷体_GB2312</vt:lpstr>
      <vt:lpstr>宋体</vt:lpstr>
      <vt:lpstr>微软雅黑</vt:lpstr>
      <vt:lpstr>Arial</vt:lpstr>
      <vt:lpstr>Calibri</vt:lpstr>
      <vt:lpstr>Times New Roman</vt:lpstr>
      <vt:lpstr>Verdana</vt:lpstr>
      <vt:lpstr>Wingdings</vt:lpstr>
      <vt:lpstr>主题1</vt:lpstr>
      <vt:lpstr>2_举起软件确保大旗，固本清源，将信息安全向源头推进（2008-10-25-方滨兴）</vt:lpstr>
      <vt:lpstr>6_举起软件确保大旗，固本清源，将信息安全向源头推进（2008-10-25-方滨兴）</vt:lpstr>
      <vt:lpstr>从重启IT革命与洞察计算谈大搜索技术 </vt:lpstr>
      <vt:lpstr>关于重启IT革命 与洞察计算 </vt:lpstr>
      <vt:lpstr>重启IT革命</vt:lpstr>
      <vt:lpstr>关于重启IT革命报告</vt:lpstr>
      <vt:lpstr>报告（重启ＩＴ革命）需求分析</vt:lpstr>
      <vt:lpstr>重启IT革命的需求与前景</vt:lpstr>
      <vt:lpstr>重启IT革命研究领域</vt:lpstr>
      <vt:lpstr>洞察计算</vt:lpstr>
      <vt:lpstr>报告（重启ＩＴ革命）建议：N-CITE计划</vt:lpstr>
      <vt:lpstr>建议：N-CITE计划内容</vt:lpstr>
      <vt:lpstr>重启IT革命经济前景</vt:lpstr>
      <vt:lpstr>洞察计算的关键技术</vt:lpstr>
      <vt:lpstr>洞察计算的关键技术</vt:lpstr>
      <vt:lpstr>洞察计算的关键技术</vt:lpstr>
      <vt:lpstr>洞察计算的关键技术</vt:lpstr>
      <vt:lpstr>洞察计算的关键技术</vt:lpstr>
      <vt:lpstr>洞察计算的关键技术</vt:lpstr>
      <vt:lpstr>推断：洞察计算面临的挑战</vt:lpstr>
      <vt:lpstr>洞察计算相关的可支撑计划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关于大搜索</vt:lpstr>
      <vt:lpstr>搜索引擎的数据源头扩张</vt:lpstr>
      <vt:lpstr>PowerPoint 演示文稿</vt:lpstr>
      <vt:lpstr>PowerPoint 演示文稿</vt:lpstr>
      <vt:lpstr>PowerPoint 演示文稿</vt:lpstr>
      <vt:lpstr>大搜索：基于搜索引擎的知识发现</vt:lpstr>
      <vt:lpstr>大搜索：基于搜索引擎的知识发现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大搜索：抢占IT技术的战略高地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ShiftF5 Ray</dc:creator>
  <cp:lastModifiedBy>Fang</cp:lastModifiedBy>
  <cp:revision>510</cp:revision>
  <dcterms:created xsi:type="dcterms:W3CDTF">2015-05-24T03:02:52Z</dcterms:created>
  <dcterms:modified xsi:type="dcterms:W3CDTF">2015-12-27T03:31:22Z</dcterms:modified>
</cp:coreProperties>
</file>